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5" r:id="rId16"/>
    <p:sldId id="276" r:id="rId17"/>
    <p:sldId id="278" r:id="rId18"/>
    <p:sldId id="280" r:id="rId19"/>
    <p:sldId id="281" r:id="rId20"/>
    <p:sldId id="282" r:id="rId21"/>
    <p:sldId id="283" r:id="rId22"/>
    <p:sldId id="284" r:id="rId23"/>
    <p:sldId id="285" r:id="rId24"/>
    <p:sldId id="286" r:id="rId25"/>
    <p:sldId id="287"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p:cViewPr varScale="1">
        <p:scale>
          <a:sx n="71" d="100"/>
          <a:sy n="71" d="100"/>
        </p:scale>
        <p:origin x="-11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ug-CN"/>
          </a:p>
        </p:txBody>
      </p:sp>
      <p:sp>
        <p:nvSpPr>
          <p:cNvPr id="3" name="Date Placeholder 2"/>
          <p:cNvSpPr>
            <a:spLocks noGrp="1"/>
          </p:cNvSpPr>
          <p:nvPr>
            <p:ph type="dt" idx="1"/>
          </p:nvPr>
        </p:nvSpPr>
        <p:spPr>
          <a:xfrm>
            <a:off x="1588"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cs typeface="Microsoft Uighur" pitchFamily="2" charset="-78"/>
              </a:defRPr>
            </a:lvl1pPr>
          </a:lstStyle>
          <a:p>
            <a:fld id="{00FD057B-B325-4B08-B82B-B5151F2ECFC8}" type="datetimeFigureOut">
              <a:rPr lang="en-US"/>
              <a:pPr/>
              <a:t>1/4/2013</a:t>
            </a:fld>
            <a:endParaRPr lang="ug-C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ug-CN"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ug-CN"/>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cs typeface="Microsoft Uighur" pitchFamily="2" charset="-78"/>
              </a:defRPr>
            </a:lvl1pPr>
          </a:lstStyle>
          <a:p>
            <a:fld id="{B8B197ED-8DA0-4834-8971-3BBB9EC1D445}" type="slidenum">
              <a:rPr lang="ug-CN"/>
              <a:pPr/>
              <a:t>‹#›</a:t>
            </a:fld>
            <a:endParaRPr lang="ug-CN"/>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pPr>
              <a:spcBef>
                <a:spcPct val="0"/>
              </a:spcBef>
            </a:pPr>
            <a:endParaRPr lang="ug-CN" smtClean="0"/>
          </a:p>
        </p:txBody>
      </p:sp>
      <p:sp>
        <p:nvSpPr>
          <p:cNvPr id="15363" name="Slide Number Placeholder 3"/>
          <p:cNvSpPr>
            <a:spLocks noGrp="1"/>
          </p:cNvSpPr>
          <p:nvPr>
            <p:ph type="sldNum" sz="quarter" idx="5"/>
          </p:nvPr>
        </p:nvSpPr>
        <p:spPr bwMode="auto">
          <a:noFill/>
          <a:ln>
            <a:miter lim="800000"/>
            <a:headEnd/>
            <a:tailEnd/>
          </a:ln>
        </p:spPr>
        <p:txBody>
          <a:bodyPr/>
          <a:lstStyle/>
          <a:p>
            <a:fld id="{7F771D40-37B5-46F3-9789-2D08926A2E8A}" type="slidenum">
              <a:rPr lang="ug-CN"/>
              <a:pPr/>
              <a:t>1</a:t>
            </a:fld>
            <a:endParaRPr lang="ug-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pPr>
              <a:spcBef>
                <a:spcPct val="0"/>
              </a:spcBef>
            </a:pPr>
            <a:endParaRPr lang="ug-CN" smtClean="0"/>
          </a:p>
        </p:txBody>
      </p:sp>
      <p:sp>
        <p:nvSpPr>
          <p:cNvPr id="33795" name="Slide Number Placeholder 3"/>
          <p:cNvSpPr>
            <a:spLocks noGrp="1"/>
          </p:cNvSpPr>
          <p:nvPr>
            <p:ph type="sldNum" sz="quarter" idx="5"/>
          </p:nvPr>
        </p:nvSpPr>
        <p:spPr bwMode="auto">
          <a:noFill/>
          <a:ln>
            <a:miter lim="800000"/>
            <a:headEnd/>
            <a:tailEnd/>
          </a:ln>
        </p:spPr>
        <p:txBody>
          <a:bodyPr/>
          <a:lstStyle/>
          <a:p>
            <a:fld id="{107BC077-8F96-47E6-93F7-924E54679316}" type="slidenum">
              <a:rPr lang="ug-CN"/>
              <a:pPr/>
              <a:t>10</a:t>
            </a:fld>
            <a:endParaRPr lang="ug-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pPr>
              <a:spcBef>
                <a:spcPct val="0"/>
              </a:spcBef>
            </a:pPr>
            <a:endParaRPr lang="ug-CN" smtClean="0"/>
          </a:p>
        </p:txBody>
      </p:sp>
      <p:sp>
        <p:nvSpPr>
          <p:cNvPr id="35843" name="Slide Number Placeholder 3"/>
          <p:cNvSpPr>
            <a:spLocks noGrp="1"/>
          </p:cNvSpPr>
          <p:nvPr>
            <p:ph type="sldNum" sz="quarter" idx="5"/>
          </p:nvPr>
        </p:nvSpPr>
        <p:spPr bwMode="auto">
          <a:noFill/>
          <a:ln>
            <a:miter lim="800000"/>
            <a:headEnd/>
            <a:tailEnd/>
          </a:ln>
        </p:spPr>
        <p:txBody>
          <a:bodyPr/>
          <a:lstStyle/>
          <a:p>
            <a:fld id="{E5086716-374C-44D4-B0AC-CB0F471770A1}" type="slidenum">
              <a:rPr lang="ug-CN"/>
              <a:pPr/>
              <a:t>11</a:t>
            </a:fld>
            <a:endParaRPr lang="ug-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pPr>
              <a:spcBef>
                <a:spcPct val="0"/>
              </a:spcBef>
            </a:pPr>
            <a:endParaRPr lang="ug-CN" smtClean="0"/>
          </a:p>
        </p:txBody>
      </p:sp>
      <p:sp>
        <p:nvSpPr>
          <p:cNvPr id="37891" name="Slide Number Placeholder 3"/>
          <p:cNvSpPr>
            <a:spLocks noGrp="1"/>
          </p:cNvSpPr>
          <p:nvPr>
            <p:ph type="sldNum" sz="quarter" idx="5"/>
          </p:nvPr>
        </p:nvSpPr>
        <p:spPr bwMode="auto">
          <a:noFill/>
          <a:ln>
            <a:miter lim="800000"/>
            <a:headEnd/>
            <a:tailEnd/>
          </a:ln>
        </p:spPr>
        <p:txBody>
          <a:bodyPr/>
          <a:lstStyle/>
          <a:p>
            <a:fld id="{427A2264-E2C1-4BBE-94B2-509B0C1ADEC6}" type="slidenum">
              <a:rPr lang="ug-CN"/>
              <a:pPr/>
              <a:t>12</a:t>
            </a:fld>
            <a:endParaRPr lang="ug-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a:spcBef>
                <a:spcPct val="0"/>
              </a:spcBef>
            </a:pPr>
            <a:endParaRPr lang="ug-CN" smtClean="0"/>
          </a:p>
        </p:txBody>
      </p:sp>
      <p:sp>
        <p:nvSpPr>
          <p:cNvPr id="39939" name="Slide Number Placeholder 3"/>
          <p:cNvSpPr>
            <a:spLocks noGrp="1"/>
          </p:cNvSpPr>
          <p:nvPr>
            <p:ph type="sldNum" sz="quarter" idx="5"/>
          </p:nvPr>
        </p:nvSpPr>
        <p:spPr bwMode="auto">
          <a:noFill/>
          <a:ln>
            <a:miter lim="800000"/>
            <a:headEnd/>
            <a:tailEnd/>
          </a:ln>
        </p:spPr>
        <p:txBody>
          <a:bodyPr/>
          <a:lstStyle/>
          <a:p>
            <a:fld id="{A4AFD265-68FD-4E82-9CCD-5C3D76A11631}" type="slidenum">
              <a:rPr lang="ug-CN"/>
              <a:pPr/>
              <a:t>13</a:t>
            </a:fld>
            <a:endParaRPr lang="ug-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a:spcBef>
                <a:spcPct val="0"/>
              </a:spcBef>
            </a:pPr>
            <a:endParaRPr lang="ug-CN" smtClean="0"/>
          </a:p>
        </p:txBody>
      </p:sp>
      <p:sp>
        <p:nvSpPr>
          <p:cNvPr id="41987" name="Slide Number Placeholder 3"/>
          <p:cNvSpPr>
            <a:spLocks noGrp="1"/>
          </p:cNvSpPr>
          <p:nvPr>
            <p:ph type="sldNum" sz="quarter" idx="5"/>
          </p:nvPr>
        </p:nvSpPr>
        <p:spPr bwMode="auto">
          <a:noFill/>
          <a:ln>
            <a:miter lim="800000"/>
            <a:headEnd/>
            <a:tailEnd/>
          </a:ln>
        </p:spPr>
        <p:txBody>
          <a:bodyPr/>
          <a:lstStyle/>
          <a:p>
            <a:fld id="{29F08A90-4285-4EF2-8586-BB04C1FA7494}" type="slidenum">
              <a:rPr lang="ug-CN"/>
              <a:pPr/>
              <a:t>14</a:t>
            </a:fld>
            <a:endParaRPr lang="ug-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pPr>
              <a:spcBef>
                <a:spcPct val="0"/>
              </a:spcBef>
            </a:pPr>
            <a:endParaRPr lang="ug-CN" smtClean="0"/>
          </a:p>
        </p:txBody>
      </p:sp>
      <p:sp>
        <p:nvSpPr>
          <p:cNvPr id="44035" name="Slide Number Placeholder 3"/>
          <p:cNvSpPr>
            <a:spLocks noGrp="1"/>
          </p:cNvSpPr>
          <p:nvPr>
            <p:ph type="sldNum" sz="quarter" idx="5"/>
          </p:nvPr>
        </p:nvSpPr>
        <p:spPr bwMode="auto">
          <a:noFill/>
          <a:ln>
            <a:miter lim="800000"/>
            <a:headEnd/>
            <a:tailEnd/>
          </a:ln>
        </p:spPr>
        <p:txBody>
          <a:bodyPr/>
          <a:lstStyle/>
          <a:p>
            <a:fld id="{D58BE948-865B-46DA-A672-6151089A8002}" type="slidenum">
              <a:rPr lang="ug-CN"/>
              <a:pPr/>
              <a:t>15</a:t>
            </a:fld>
            <a:endParaRPr lang="ug-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a:spcBef>
                <a:spcPct val="0"/>
              </a:spcBef>
            </a:pPr>
            <a:endParaRPr lang="ug-CN" smtClean="0"/>
          </a:p>
        </p:txBody>
      </p:sp>
      <p:sp>
        <p:nvSpPr>
          <p:cNvPr id="46083" name="Slide Number Placeholder 3"/>
          <p:cNvSpPr>
            <a:spLocks noGrp="1"/>
          </p:cNvSpPr>
          <p:nvPr>
            <p:ph type="sldNum" sz="quarter" idx="5"/>
          </p:nvPr>
        </p:nvSpPr>
        <p:spPr bwMode="auto">
          <a:noFill/>
          <a:ln>
            <a:miter lim="800000"/>
            <a:headEnd/>
            <a:tailEnd/>
          </a:ln>
        </p:spPr>
        <p:txBody>
          <a:bodyPr/>
          <a:lstStyle/>
          <a:p>
            <a:fld id="{5ABF5EE4-53AA-46B1-9300-3436574ACCD4}" type="slidenum">
              <a:rPr lang="ug-CN"/>
              <a:pPr/>
              <a:t>16</a:t>
            </a:fld>
            <a:endParaRPr lang="ug-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pPr>
              <a:spcBef>
                <a:spcPct val="0"/>
              </a:spcBef>
            </a:pPr>
            <a:endParaRPr lang="ug-CN" smtClean="0"/>
          </a:p>
        </p:txBody>
      </p:sp>
      <p:sp>
        <p:nvSpPr>
          <p:cNvPr id="48131" name="Slide Number Placeholder 3"/>
          <p:cNvSpPr>
            <a:spLocks noGrp="1"/>
          </p:cNvSpPr>
          <p:nvPr>
            <p:ph type="sldNum" sz="quarter" idx="5"/>
          </p:nvPr>
        </p:nvSpPr>
        <p:spPr bwMode="auto">
          <a:noFill/>
          <a:ln>
            <a:miter lim="800000"/>
            <a:headEnd/>
            <a:tailEnd/>
          </a:ln>
        </p:spPr>
        <p:txBody>
          <a:bodyPr/>
          <a:lstStyle/>
          <a:p>
            <a:fld id="{2CB1E6A2-7664-4190-91D3-F9452F443EA6}" type="slidenum">
              <a:rPr lang="ug-CN"/>
              <a:pPr/>
              <a:t>17</a:t>
            </a:fld>
            <a:endParaRPr lang="ug-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pPr>
              <a:spcBef>
                <a:spcPct val="0"/>
              </a:spcBef>
            </a:pPr>
            <a:endParaRPr lang="ug-CN" smtClean="0"/>
          </a:p>
        </p:txBody>
      </p:sp>
      <p:sp>
        <p:nvSpPr>
          <p:cNvPr id="50179" name="Slide Number Placeholder 3"/>
          <p:cNvSpPr>
            <a:spLocks noGrp="1"/>
          </p:cNvSpPr>
          <p:nvPr>
            <p:ph type="sldNum" sz="quarter" idx="5"/>
          </p:nvPr>
        </p:nvSpPr>
        <p:spPr bwMode="auto">
          <a:noFill/>
          <a:ln>
            <a:miter lim="800000"/>
            <a:headEnd/>
            <a:tailEnd/>
          </a:ln>
        </p:spPr>
        <p:txBody>
          <a:bodyPr/>
          <a:lstStyle/>
          <a:p>
            <a:fld id="{604E5655-A9C6-40AB-BE54-4625B67428A9}" type="slidenum">
              <a:rPr lang="ug-CN"/>
              <a:pPr/>
              <a:t>18</a:t>
            </a:fld>
            <a:endParaRPr lang="ug-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pPr>
              <a:spcBef>
                <a:spcPct val="0"/>
              </a:spcBef>
            </a:pPr>
            <a:endParaRPr lang="ug-CN" smtClean="0"/>
          </a:p>
        </p:txBody>
      </p:sp>
      <p:sp>
        <p:nvSpPr>
          <p:cNvPr id="52227" name="Slide Number Placeholder 3"/>
          <p:cNvSpPr>
            <a:spLocks noGrp="1"/>
          </p:cNvSpPr>
          <p:nvPr>
            <p:ph type="sldNum" sz="quarter" idx="5"/>
          </p:nvPr>
        </p:nvSpPr>
        <p:spPr bwMode="auto">
          <a:noFill/>
          <a:ln>
            <a:miter lim="800000"/>
            <a:headEnd/>
            <a:tailEnd/>
          </a:ln>
        </p:spPr>
        <p:txBody>
          <a:bodyPr/>
          <a:lstStyle/>
          <a:p>
            <a:fld id="{9605A045-250F-480C-89D5-01A9048A8C4C}" type="slidenum">
              <a:rPr lang="ug-CN"/>
              <a:pPr/>
              <a:t>19</a:t>
            </a:fld>
            <a:endParaRPr lang="ug-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a:spcBef>
                <a:spcPct val="0"/>
              </a:spcBef>
            </a:pPr>
            <a:endParaRPr lang="ug-CN" smtClean="0"/>
          </a:p>
        </p:txBody>
      </p:sp>
      <p:sp>
        <p:nvSpPr>
          <p:cNvPr id="17411" name="Slide Number Placeholder 3"/>
          <p:cNvSpPr>
            <a:spLocks noGrp="1"/>
          </p:cNvSpPr>
          <p:nvPr>
            <p:ph type="sldNum" sz="quarter" idx="5"/>
          </p:nvPr>
        </p:nvSpPr>
        <p:spPr bwMode="auto">
          <a:noFill/>
          <a:ln>
            <a:miter lim="800000"/>
            <a:headEnd/>
            <a:tailEnd/>
          </a:ln>
        </p:spPr>
        <p:txBody>
          <a:bodyPr/>
          <a:lstStyle/>
          <a:p>
            <a:fld id="{6196301D-DE99-4F90-801E-FF2C06FC4CA9}" type="slidenum">
              <a:rPr lang="ug-CN"/>
              <a:pPr/>
              <a:t>2</a:t>
            </a:fld>
            <a:endParaRPr lang="ug-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pPr>
              <a:spcBef>
                <a:spcPct val="0"/>
              </a:spcBef>
            </a:pPr>
            <a:endParaRPr lang="ug-CN" smtClean="0"/>
          </a:p>
        </p:txBody>
      </p:sp>
      <p:sp>
        <p:nvSpPr>
          <p:cNvPr id="54275" name="Slide Number Placeholder 3"/>
          <p:cNvSpPr>
            <a:spLocks noGrp="1"/>
          </p:cNvSpPr>
          <p:nvPr>
            <p:ph type="sldNum" sz="quarter" idx="5"/>
          </p:nvPr>
        </p:nvSpPr>
        <p:spPr bwMode="auto">
          <a:noFill/>
          <a:ln>
            <a:miter lim="800000"/>
            <a:headEnd/>
            <a:tailEnd/>
          </a:ln>
        </p:spPr>
        <p:txBody>
          <a:bodyPr/>
          <a:lstStyle/>
          <a:p>
            <a:fld id="{BC812A52-2753-49D1-9E22-4C5B26C1CC9D}" type="slidenum">
              <a:rPr lang="ug-CN"/>
              <a:pPr/>
              <a:t>20</a:t>
            </a:fld>
            <a:endParaRPr lang="ug-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pPr>
              <a:spcBef>
                <a:spcPct val="0"/>
              </a:spcBef>
            </a:pPr>
            <a:endParaRPr lang="ug-CN" smtClean="0"/>
          </a:p>
        </p:txBody>
      </p:sp>
      <p:sp>
        <p:nvSpPr>
          <p:cNvPr id="56323" name="Slide Number Placeholder 3"/>
          <p:cNvSpPr>
            <a:spLocks noGrp="1"/>
          </p:cNvSpPr>
          <p:nvPr>
            <p:ph type="sldNum" sz="quarter" idx="5"/>
          </p:nvPr>
        </p:nvSpPr>
        <p:spPr bwMode="auto">
          <a:noFill/>
          <a:ln>
            <a:miter lim="800000"/>
            <a:headEnd/>
            <a:tailEnd/>
          </a:ln>
        </p:spPr>
        <p:txBody>
          <a:bodyPr/>
          <a:lstStyle/>
          <a:p>
            <a:fld id="{5075C8F9-BB18-4A47-91F8-BF222D61323C}" type="slidenum">
              <a:rPr lang="ug-CN"/>
              <a:pPr/>
              <a:t>21</a:t>
            </a:fld>
            <a:endParaRPr lang="ug-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pPr>
              <a:spcBef>
                <a:spcPct val="0"/>
              </a:spcBef>
            </a:pPr>
            <a:endParaRPr lang="ug-CN" smtClean="0"/>
          </a:p>
        </p:txBody>
      </p:sp>
      <p:sp>
        <p:nvSpPr>
          <p:cNvPr id="58371" name="Slide Number Placeholder 3"/>
          <p:cNvSpPr>
            <a:spLocks noGrp="1"/>
          </p:cNvSpPr>
          <p:nvPr>
            <p:ph type="sldNum" sz="quarter" idx="5"/>
          </p:nvPr>
        </p:nvSpPr>
        <p:spPr bwMode="auto">
          <a:noFill/>
          <a:ln>
            <a:miter lim="800000"/>
            <a:headEnd/>
            <a:tailEnd/>
          </a:ln>
        </p:spPr>
        <p:txBody>
          <a:bodyPr/>
          <a:lstStyle/>
          <a:p>
            <a:fld id="{98DBE2E5-6ED5-4A05-BD48-A7CEAAA0F5BF}" type="slidenum">
              <a:rPr lang="ug-CN"/>
              <a:pPr/>
              <a:t>22</a:t>
            </a:fld>
            <a:endParaRPr lang="ug-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a:spcBef>
                <a:spcPct val="0"/>
              </a:spcBef>
            </a:pPr>
            <a:endParaRPr lang="ug-CN" smtClean="0"/>
          </a:p>
        </p:txBody>
      </p:sp>
      <p:sp>
        <p:nvSpPr>
          <p:cNvPr id="60419" name="Slide Number Placeholder 3"/>
          <p:cNvSpPr>
            <a:spLocks noGrp="1"/>
          </p:cNvSpPr>
          <p:nvPr>
            <p:ph type="sldNum" sz="quarter" idx="5"/>
          </p:nvPr>
        </p:nvSpPr>
        <p:spPr bwMode="auto">
          <a:noFill/>
          <a:ln>
            <a:miter lim="800000"/>
            <a:headEnd/>
            <a:tailEnd/>
          </a:ln>
        </p:spPr>
        <p:txBody>
          <a:bodyPr/>
          <a:lstStyle/>
          <a:p>
            <a:fld id="{6C69A9A3-C802-463C-BC1B-9142DF239DBD}" type="slidenum">
              <a:rPr lang="ug-CN"/>
              <a:pPr/>
              <a:t>23</a:t>
            </a:fld>
            <a:endParaRPr lang="ug-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a:spcBef>
                <a:spcPct val="0"/>
              </a:spcBef>
            </a:pPr>
            <a:endParaRPr lang="ug-CN" smtClean="0"/>
          </a:p>
        </p:txBody>
      </p:sp>
      <p:sp>
        <p:nvSpPr>
          <p:cNvPr id="62467" name="Slide Number Placeholder 3"/>
          <p:cNvSpPr>
            <a:spLocks noGrp="1"/>
          </p:cNvSpPr>
          <p:nvPr>
            <p:ph type="sldNum" sz="quarter" idx="5"/>
          </p:nvPr>
        </p:nvSpPr>
        <p:spPr bwMode="auto">
          <a:noFill/>
          <a:ln>
            <a:miter lim="800000"/>
            <a:headEnd/>
            <a:tailEnd/>
          </a:ln>
        </p:spPr>
        <p:txBody>
          <a:bodyPr/>
          <a:lstStyle/>
          <a:p>
            <a:fld id="{D9D7E59F-03FA-44D1-A7E2-0DFC1FD150E6}" type="slidenum">
              <a:rPr lang="ug-CN"/>
              <a:pPr/>
              <a:t>24</a:t>
            </a:fld>
            <a:endParaRPr lang="ug-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a:spcBef>
                <a:spcPct val="0"/>
              </a:spcBef>
            </a:pPr>
            <a:endParaRPr lang="ug-CN" smtClean="0"/>
          </a:p>
        </p:txBody>
      </p:sp>
      <p:sp>
        <p:nvSpPr>
          <p:cNvPr id="64515" name="Slide Number Placeholder 3"/>
          <p:cNvSpPr>
            <a:spLocks noGrp="1"/>
          </p:cNvSpPr>
          <p:nvPr>
            <p:ph type="sldNum" sz="quarter" idx="5"/>
          </p:nvPr>
        </p:nvSpPr>
        <p:spPr bwMode="auto">
          <a:noFill/>
          <a:ln>
            <a:miter lim="800000"/>
            <a:headEnd/>
            <a:tailEnd/>
          </a:ln>
        </p:spPr>
        <p:txBody>
          <a:bodyPr/>
          <a:lstStyle/>
          <a:p>
            <a:fld id="{648E3DB4-6D19-4561-BA9F-BCDCF16A7AE5}" type="slidenum">
              <a:rPr lang="ug-CN"/>
              <a:pPr/>
              <a:t>25</a:t>
            </a:fld>
            <a:endParaRPr lang="ug-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pPr>
              <a:spcBef>
                <a:spcPct val="0"/>
              </a:spcBef>
            </a:pPr>
            <a:endParaRPr lang="ug-CN" smtClean="0"/>
          </a:p>
        </p:txBody>
      </p:sp>
      <p:sp>
        <p:nvSpPr>
          <p:cNvPr id="19459" name="Slide Number Placeholder 3"/>
          <p:cNvSpPr>
            <a:spLocks noGrp="1"/>
          </p:cNvSpPr>
          <p:nvPr>
            <p:ph type="sldNum" sz="quarter" idx="5"/>
          </p:nvPr>
        </p:nvSpPr>
        <p:spPr bwMode="auto">
          <a:noFill/>
          <a:ln>
            <a:miter lim="800000"/>
            <a:headEnd/>
            <a:tailEnd/>
          </a:ln>
        </p:spPr>
        <p:txBody>
          <a:bodyPr/>
          <a:lstStyle/>
          <a:p>
            <a:fld id="{52644608-4B75-4E06-BE51-40D6C7A26C59}" type="slidenum">
              <a:rPr lang="ug-CN"/>
              <a:pPr/>
              <a:t>3</a:t>
            </a:fld>
            <a:endParaRPr lang="ug-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pPr>
              <a:spcBef>
                <a:spcPct val="0"/>
              </a:spcBef>
            </a:pPr>
            <a:endParaRPr lang="ug-CN" smtClean="0"/>
          </a:p>
        </p:txBody>
      </p:sp>
      <p:sp>
        <p:nvSpPr>
          <p:cNvPr id="21507" name="Slide Number Placeholder 3"/>
          <p:cNvSpPr>
            <a:spLocks noGrp="1"/>
          </p:cNvSpPr>
          <p:nvPr>
            <p:ph type="sldNum" sz="quarter" idx="5"/>
          </p:nvPr>
        </p:nvSpPr>
        <p:spPr bwMode="auto">
          <a:noFill/>
          <a:ln>
            <a:miter lim="800000"/>
            <a:headEnd/>
            <a:tailEnd/>
          </a:ln>
        </p:spPr>
        <p:txBody>
          <a:bodyPr/>
          <a:lstStyle/>
          <a:p>
            <a:fld id="{A50AFB07-907F-4ADE-8B48-1BE91F0D7F94}" type="slidenum">
              <a:rPr lang="ug-CN"/>
              <a:pPr/>
              <a:t>4</a:t>
            </a:fld>
            <a:endParaRPr lang="ug-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pPr>
              <a:spcBef>
                <a:spcPct val="0"/>
              </a:spcBef>
            </a:pPr>
            <a:endParaRPr lang="ug-CN" smtClean="0"/>
          </a:p>
        </p:txBody>
      </p:sp>
      <p:sp>
        <p:nvSpPr>
          <p:cNvPr id="23555" name="Slide Number Placeholder 3"/>
          <p:cNvSpPr>
            <a:spLocks noGrp="1"/>
          </p:cNvSpPr>
          <p:nvPr>
            <p:ph type="sldNum" sz="quarter" idx="5"/>
          </p:nvPr>
        </p:nvSpPr>
        <p:spPr bwMode="auto">
          <a:noFill/>
          <a:ln>
            <a:miter lim="800000"/>
            <a:headEnd/>
            <a:tailEnd/>
          </a:ln>
        </p:spPr>
        <p:txBody>
          <a:bodyPr/>
          <a:lstStyle/>
          <a:p>
            <a:fld id="{67E78BF3-1DE9-4A21-9D2E-B3ED44EC2FA8}" type="slidenum">
              <a:rPr lang="ug-CN"/>
              <a:pPr/>
              <a:t>5</a:t>
            </a:fld>
            <a:endParaRPr lang="ug-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a:lstStyle/>
          <a:p>
            <a:pPr>
              <a:spcBef>
                <a:spcPct val="0"/>
              </a:spcBef>
            </a:pPr>
            <a:endParaRPr lang="ug-CN" smtClean="0"/>
          </a:p>
        </p:txBody>
      </p:sp>
      <p:sp>
        <p:nvSpPr>
          <p:cNvPr id="25603" name="Slide Number Placeholder 3"/>
          <p:cNvSpPr>
            <a:spLocks noGrp="1"/>
          </p:cNvSpPr>
          <p:nvPr>
            <p:ph type="sldNum" sz="quarter" idx="5"/>
          </p:nvPr>
        </p:nvSpPr>
        <p:spPr bwMode="auto">
          <a:noFill/>
          <a:ln>
            <a:miter lim="800000"/>
            <a:headEnd/>
            <a:tailEnd/>
          </a:ln>
        </p:spPr>
        <p:txBody>
          <a:bodyPr/>
          <a:lstStyle/>
          <a:p>
            <a:fld id="{0AD0EC9B-EBBC-4386-85A5-B6C7613CD7FE}" type="slidenum">
              <a:rPr lang="ug-CN"/>
              <a:pPr/>
              <a:t>6</a:t>
            </a:fld>
            <a:endParaRPr lang="ug-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pPr>
              <a:spcBef>
                <a:spcPct val="0"/>
              </a:spcBef>
            </a:pPr>
            <a:endParaRPr lang="ug-CN" smtClean="0"/>
          </a:p>
        </p:txBody>
      </p:sp>
      <p:sp>
        <p:nvSpPr>
          <p:cNvPr id="27651" name="Slide Number Placeholder 3"/>
          <p:cNvSpPr>
            <a:spLocks noGrp="1"/>
          </p:cNvSpPr>
          <p:nvPr>
            <p:ph type="sldNum" sz="quarter" idx="5"/>
          </p:nvPr>
        </p:nvSpPr>
        <p:spPr bwMode="auto">
          <a:noFill/>
          <a:ln>
            <a:miter lim="800000"/>
            <a:headEnd/>
            <a:tailEnd/>
          </a:ln>
        </p:spPr>
        <p:txBody>
          <a:bodyPr/>
          <a:lstStyle/>
          <a:p>
            <a:fld id="{51908455-6A2E-43DF-B840-1354519186C4}" type="slidenum">
              <a:rPr lang="ug-CN"/>
              <a:pPr/>
              <a:t>7</a:t>
            </a:fld>
            <a:endParaRPr lang="ug-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a:lstStyle/>
          <a:p>
            <a:pPr>
              <a:spcBef>
                <a:spcPct val="0"/>
              </a:spcBef>
            </a:pPr>
            <a:endParaRPr lang="ug-CN" smtClean="0"/>
          </a:p>
        </p:txBody>
      </p:sp>
      <p:sp>
        <p:nvSpPr>
          <p:cNvPr id="29699" name="Slide Number Placeholder 3"/>
          <p:cNvSpPr>
            <a:spLocks noGrp="1"/>
          </p:cNvSpPr>
          <p:nvPr>
            <p:ph type="sldNum" sz="quarter" idx="5"/>
          </p:nvPr>
        </p:nvSpPr>
        <p:spPr bwMode="auto">
          <a:noFill/>
          <a:ln>
            <a:miter lim="800000"/>
            <a:headEnd/>
            <a:tailEnd/>
          </a:ln>
        </p:spPr>
        <p:txBody>
          <a:bodyPr/>
          <a:lstStyle/>
          <a:p>
            <a:fld id="{113CA68F-41CD-4237-A84E-D1B3D72C9B80}" type="slidenum">
              <a:rPr lang="ug-CN"/>
              <a:pPr/>
              <a:t>8</a:t>
            </a:fld>
            <a:endParaRPr lang="ug-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pPr>
              <a:spcBef>
                <a:spcPct val="0"/>
              </a:spcBef>
            </a:pPr>
            <a:endParaRPr lang="ug-CN" smtClean="0"/>
          </a:p>
        </p:txBody>
      </p:sp>
      <p:sp>
        <p:nvSpPr>
          <p:cNvPr id="31747" name="Slide Number Placeholder 3"/>
          <p:cNvSpPr>
            <a:spLocks noGrp="1"/>
          </p:cNvSpPr>
          <p:nvPr>
            <p:ph type="sldNum" sz="quarter" idx="5"/>
          </p:nvPr>
        </p:nvSpPr>
        <p:spPr bwMode="auto">
          <a:noFill/>
          <a:ln>
            <a:miter lim="800000"/>
            <a:headEnd/>
            <a:tailEnd/>
          </a:ln>
        </p:spPr>
        <p:txBody>
          <a:bodyPr/>
          <a:lstStyle/>
          <a:p>
            <a:fld id="{5E5CD733-2CE0-47DD-8E5D-7E626B25628E}" type="slidenum">
              <a:rPr lang="ug-CN"/>
              <a:pPr/>
              <a:t>9</a:t>
            </a:fld>
            <a:endParaRPr lang="ug-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23506299-F25B-4DB6-BDEF-78F7D5ED2F76}" type="datetimeFigureOut">
              <a:rPr lang="en-US"/>
              <a:pPr>
                <a:defRPr/>
              </a:pPr>
              <a:t>1/4/2013</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824E174B-85C1-4935-BCAB-CC5C3DFED45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DF7F17A-2A11-4F09-8AD7-9910549F555A}" type="datetimeFigureOut">
              <a:rPr lang="en-US"/>
              <a:pPr>
                <a:defRPr/>
              </a:pPr>
              <a:t>1/4/2013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8E53848-5266-4773-9744-E2FB0A0689F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41115F9-BE55-4E7E-8E99-C2E12C43F0A7}" type="datetimeFigureOut">
              <a:rPr lang="en-US"/>
              <a:pPr>
                <a:defRPr/>
              </a:pPr>
              <a:t>1/4/2013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564B341-EB42-4F25-B7EC-D76B4DD9284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5F2979E-545F-4501-AF04-4B544873747C}" type="datetimeFigureOut">
              <a:rPr lang="en-US"/>
              <a:pPr>
                <a:defRPr/>
              </a:pPr>
              <a:t>1/4/2013</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5CDB911-AB86-4BED-A895-39894754C4C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B7B07A-CA13-499E-84AE-8652241F93EE}" type="datetimeFigureOut">
              <a:rPr lang="en-US"/>
              <a:pPr>
                <a:defRPr/>
              </a:pPr>
              <a:t>1/4/2013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4C0F44-910A-4043-8B32-0D0C60E8B49D}"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3F8A395-03B8-477C-9C2C-9CFFDF451057}" type="datetimeFigureOut">
              <a:rPr lang="en-US"/>
              <a:pPr>
                <a:defRPr/>
              </a:pPr>
              <a:t>1/4/2013</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74C24A5-D617-4173-B087-C9F144BAC52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27C6F28-74B2-45E1-823F-6F83D64149E5}" type="datetimeFigureOut">
              <a:rPr lang="en-US"/>
              <a:pPr>
                <a:defRPr/>
              </a:pPr>
              <a:t>1/4/2013</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2425522F-85FC-4B49-B3DC-97547A2FBE6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7E72CBE-F15A-425E-BD89-EA80E9108176}" type="datetimeFigureOut">
              <a:rPr lang="en-US"/>
              <a:pPr>
                <a:defRPr/>
              </a:pPr>
              <a:t>1/4/2013</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6894EAF2-610B-426F-AE30-64BFB44A1E7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E0828D8-16EE-46E3-8ADB-15965C7DE108}" type="datetimeFigureOut">
              <a:rPr lang="en-US"/>
              <a:pPr>
                <a:defRPr/>
              </a:pPr>
              <a:t>1/4/2013</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89900BE-89EC-43B0-9D49-5F10AD7B7D6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50C3F82-7464-4704-B7FD-0D49254BCFC7}" type="datetimeFigureOut">
              <a:rPr lang="en-US"/>
              <a:pPr>
                <a:defRPr/>
              </a:pPr>
              <a:t>1/4/2013</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36CAEE3-75CD-417C-97C4-69110E50D79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AEC70B9-E88D-4909-93B9-68D7B286E1A5}" type="datetimeFigureOut">
              <a:rPr lang="en-US"/>
              <a:pPr>
                <a:defRPr/>
              </a:pPr>
              <a:t>1/4/2013</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44D8B7C-1980-49BC-A615-F4A3426F5D2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9733B194-A236-4CE1-9949-0E9055704932}" type="datetimeFigureOut">
              <a:rPr lang="en-US"/>
              <a:pPr>
                <a:defRPr/>
              </a:pPr>
              <a:t>1/4/2013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68DDA0BB-9445-4C60-868A-EAC756EC2DAA}"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6" r:id="rId1"/>
    <p:sldLayoutId id="2147483688" r:id="rId2"/>
    <p:sldLayoutId id="2147483697" r:id="rId3"/>
    <p:sldLayoutId id="2147483689" r:id="rId4"/>
    <p:sldLayoutId id="2147483690" r:id="rId5"/>
    <p:sldLayoutId id="2147483691" r:id="rId6"/>
    <p:sldLayoutId id="2147483692" r:id="rId7"/>
    <p:sldLayoutId id="2147483693" r:id="rId8"/>
    <p:sldLayoutId id="2147483698" r:id="rId9"/>
    <p:sldLayoutId id="2147483694" r:id="rId10"/>
    <p:sldLayoutId id="2147483695"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fontAlgn="auto">
              <a:spcAft>
                <a:spcPts val="0"/>
              </a:spcAft>
              <a:defRPr/>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Curriculum Development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History of Curriculum</a:t>
            </a:r>
          </a:p>
        </p:txBody>
      </p:sp>
      <p:sp>
        <p:nvSpPr>
          <p:cNvPr id="3" name="Content Placeholder 2"/>
          <p:cNvSpPr>
            <a:spLocks noGrp="1"/>
          </p:cNvSpPr>
          <p:nvPr>
            <p:ph idx="1"/>
          </p:nvPr>
        </p:nvSpPr>
        <p:spPr/>
        <p:txBody>
          <a:bodyPr>
            <a:normAutofit fontScale="92500"/>
          </a:bodyPr>
          <a:lstStyle/>
          <a:p>
            <a:pPr marL="274320" indent="-274320" fontAlgn="auto">
              <a:spcAft>
                <a:spcPts val="0"/>
              </a:spcAft>
              <a:buClr>
                <a:schemeClr val="accent3"/>
              </a:buClr>
              <a:buFont typeface="Wingdings 2"/>
              <a:buNone/>
              <a:defRPr/>
            </a:pPr>
            <a:r>
              <a:rPr lang="en-US" u="sng" dirty="0" smtClean="0"/>
              <a:t>1.  The Nature of Subject Matter</a:t>
            </a:r>
          </a:p>
          <a:p>
            <a:pPr marL="274320" indent="-274320" fontAlgn="auto">
              <a:spcAft>
                <a:spcPts val="0"/>
              </a:spcAft>
              <a:buClr>
                <a:schemeClr val="accent3"/>
              </a:buClr>
              <a:buFont typeface="Wingdings 2"/>
              <a:buChar char=""/>
              <a:defRPr/>
            </a:pPr>
            <a:r>
              <a:rPr lang="en-US" sz="2400" dirty="0" smtClean="0"/>
              <a:t>Content of the curriculum, and what subject matter to include in</a:t>
            </a:r>
          </a:p>
          <a:p>
            <a:pPr marL="274320" indent="-274320" fontAlgn="auto">
              <a:spcAft>
                <a:spcPts val="0"/>
              </a:spcAft>
              <a:buClr>
                <a:schemeClr val="accent3"/>
              </a:buClr>
              <a:buFont typeface="Wingdings 2"/>
              <a:buNone/>
              <a:defRPr/>
            </a:pPr>
            <a:r>
              <a:rPr lang="en-US" sz="2400" dirty="0" smtClean="0"/>
              <a:t>      the curriculum.</a:t>
            </a:r>
          </a:p>
          <a:p>
            <a:pPr marL="274320" indent="-274320" fontAlgn="auto">
              <a:spcAft>
                <a:spcPts val="0"/>
              </a:spcAft>
              <a:buClr>
                <a:schemeClr val="accent3"/>
              </a:buClr>
              <a:buFont typeface="Wingdings 2"/>
              <a:buChar char=""/>
              <a:defRPr/>
            </a:pPr>
            <a:r>
              <a:rPr lang="en-US" sz="2400" dirty="0" smtClean="0"/>
              <a:t>The subject matter of history should be based on evens that </a:t>
            </a:r>
          </a:p>
          <a:p>
            <a:pPr marL="274320" indent="-274320" fontAlgn="auto">
              <a:spcAft>
                <a:spcPts val="0"/>
              </a:spcAft>
              <a:buClr>
                <a:schemeClr val="accent3"/>
              </a:buClr>
              <a:buFont typeface="Wingdings 2"/>
              <a:buNone/>
              <a:defRPr/>
            </a:pPr>
            <a:r>
              <a:rPr lang="en-US" sz="2400" dirty="0" smtClean="0"/>
              <a:t>      actually happened in the past.</a:t>
            </a:r>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r>
              <a:rPr lang="en-US" u="sng" dirty="0" smtClean="0"/>
              <a:t>2.  The Nature of the Society</a:t>
            </a:r>
          </a:p>
          <a:p>
            <a:pPr marL="274320" indent="-274320" fontAlgn="auto">
              <a:spcAft>
                <a:spcPts val="0"/>
              </a:spcAft>
              <a:buClr>
                <a:schemeClr val="accent3"/>
              </a:buClr>
              <a:buFont typeface="Wingdings 2"/>
              <a:buChar char=""/>
              <a:defRPr/>
            </a:pPr>
            <a:r>
              <a:rPr lang="en-US" sz="2400" dirty="0" smtClean="0"/>
              <a:t>If the curriculum is to have  utilitarian values, then it must lead the student not only to knowledge of the external world for its own sake, but also to knowledge that can be applied in the world.</a:t>
            </a:r>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History of Curriculum</a:t>
            </a:r>
          </a:p>
        </p:txBody>
      </p:sp>
      <p:sp>
        <p:nvSpPr>
          <p:cNvPr id="3" name="Content Placeholder 2"/>
          <p:cNvSpPr>
            <a:spLocks noGrp="1"/>
          </p:cNvSpPr>
          <p:nvPr>
            <p:ph idx="1"/>
          </p:nvPr>
        </p:nvSpPr>
        <p:spPr/>
        <p:txBody>
          <a:bodyPr>
            <a:normAutofit/>
          </a:bodyPr>
          <a:lstStyle/>
          <a:p>
            <a:pPr marL="514350" indent="-514350" fontAlgn="auto">
              <a:spcAft>
                <a:spcPts val="0"/>
              </a:spcAft>
              <a:buClr>
                <a:schemeClr val="accent3"/>
              </a:buClr>
              <a:buFont typeface="Wingdings 2"/>
              <a:buAutoNum type="arabicPeriod" startAt="3"/>
              <a:defRPr/>
            </a:pPr>
            <a:r>
              <a:rPr lang="en-US" u="sng" dirty="0" smtClean="0"/>
              <a:t>The Nature of the Individuals</a:t>
            </a:r>
          </a:p>
          <a:p>
            <a:pPr marL="274320" indent="-274320" fontAlgn="auto">
              <a:spcAft>
                <a:spcPts val="0"/>
              </a:spcAft>
              <a:buClr>
                <a:schemeClr val="accent3"/>
              </a:buClr>
              <a:buFont typeface="Wingdings 2"/>
              <a:buChar char=""/>
              <a:defRPr/>
            </a:pPr>
            <a:r>
              <a:rPr lang="en-US" sz="2400" dirty="0" smtClean="0"/>
              <a:t>The third basic focal point around which decisions about curricula can be made is the nature of the individual.</a:t>
            </a:r>
          </a:p>
          <a:p>
            <a:pPr marL="274320" indent="-274320" fontAlgn="auto">
              <a:spcAft>
                <a:spcPts val="0"/>
              </a:spcAft>
              <a:buClr>
                <a:schemeClr val="accent3"/>
              </a:buClr>
              <a:buFont typeface="Wingdings 2"/>
              <a:buChar char=""/>
              <a:defRPr/>
            </a:pPr>
            <a:r>
              <a:rPr lang="en-US" sz="2400" dirty="0" smtClean="0"/>
              <a:t>The curriculum is also a set of suggestions to the teacher about how to take advantage of the present opportunities worthwhile, growth for each student in the long run.</a:t>
            </a:r>
          </a:p>
          <a:p>
            <a:pPr marL="274320" indent="-274320" fontAlgn="auto">
              <a:spcAft>
                <a:spcPts val="0"/>
              </a:spcAft>
              <a:buClr>
                <a:schemeClr val="accent3"/>
              </a:buClr>
              <a:buFont typeface="Wingdings 2"/>
              <a:buChar char=""/>
              <a:defRPr/>
            </a:pPr>
            <a:r>
              <a:rPr lang="en-US" sz="2400" dirty="0" smtClean="0"/>
              <a:t>The History of Curricula of American school during the 20</a:t>
            </a:r>
            <a:r>
              <a:rPr lang="en-US" sz="2400" baseline="30000" dirty="0" smtClean="0"/>
              <a:t>th</a:t>
            </a:r>
            <a:r>
              <a:rPr lang="en-US" sz="2400" dirty="0" smtClean="0"/>
              <a:t> century is, therefore, a history of these three focal points for deciding on content ad making other curriculum decisions.</a:t>
            </a:r>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History of Curriculum</a:t>
            </a:r>
          </a:p>
        </p:txBody>
      </p:sp>
      <p:sp>
        <p:nvSpPr>
          <p:cNvPr id="36866" name="Content Placeholder 2"/>
          <p:cNvSpPr>
            <a:spLocks noGrp="1"/>
          </p:cNvSpPr>
          <p:nvPr>
            <p:ph idx="1"/>
          </p:nvPr>
        </p:nvSpPr>
        <p:spPr/>
        <p:txBody>
          <a:bodyPr/>
          <a:lstStyle/>
          <a:p>
            <a:pPr algn="ctr">
              <a:buFont typeface="Wingdings 2" pitchFamily="18" charset="2"/>
              <a:buNone/>
            </a:pPr>
            <a:r>
              <a:rPr lang="en-US" b="1" smtClean="0"/>
              <a:t>Colonial Era and the Early United States</a:t>
            </a:r>
          </a:p>
          <a:p>
            <a:r>
              <a:rPr lang="en-US" sz="2800" smtClean="0"/>
              <a:t>Curriculum was not an issue in Colonial America during the early years of the United States.</a:t>
            </a:r>
          </a:p>
          <a:p>
            <a:r>
              <a:rPr lang="en-US" sz="2800" smtClean="0"/>
              <a:t>Colonies along the Atlantic seaboard were under British control during the 17</a:t>
            </a:r>
            <a:r>
              <a:rPr lang="en-US" sz="2800" baseline="30000" smtClean="0"/>
              <a:t>th</a:t>
            </a:r>
            <a:r>
              <a:rPr lang="en-US" sz="2800" smtClean="0"/>
              <a:t>/18</a:t>
            </a:r>
            <a:r>
              <a:rPr lang="en-US" sz="2800" baseline="30000" smtClean="0"/>
              <a:t>th</a:t>
            </a:r>
            <a:r>
              <a:rPr lang="en-US" sz="2800" smtClean="0"/>
              <a:t> centuries.  These immigrants were from many European nations. </a:t>
            </a:r>
          </a:p>
          <a:p>
            <a:r>
              <a:rPr lang="en-US" sz="2800" smtClean="0"/>
              <a:t>Despite their differences the settlers shared common assumptions about education.</a:t>
            </a:r>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History of Curriculum</a:t>
            </a:r>
          </a:p>
        </p:txBody>
      </p:sp>
      <p:sp>
        <p:nvSpPr>
          <p:cNvPr id="38914" name="Content Placeholder 2"/>
          <p:cNvSpPr>
            <a:spLocks noGrp="1"/>
          </p:cNvSpPr>
          <p:nvPr>
            <p:ph idx="1"/>
          </p:nvPr>
        </p:nvSpPr>
        <p:spPr/>
        <p:txBody>
          <a:bodyPr/>
          <a:lstStyle/>
          <a:p>
            <a:pPr>
              <a:buFont typeface="Wingdings 2" pitchFamily="18" charset="2"/>
              <a:buNone/>
            </a:pPr>
            <a:r>
              <a:rPr lang="en-US" b="1" smtClean="0"/>
              <a:t>First Common Assumptions:</a:t>
            </a:r>
          </a:p>
          <a:p>
            <a:r>
              <a:rPr lang="en-US" sz="2800" smtClean="0"/>
              <a:t>Few people needed formal Education.</a:t>
            </a:r>
          </a:p>
          <a:p>
            <a:r>
              <a:rPr lang="en-US" sz="2800" smtClean="0"/>
              <a:t>Mass Education was not heard.</a:t>
            </a:r>
          </a:p>
          <a:p>
            <a:pPr>
              <a:buFont typeface="Wingdings 2" pitchFamily="18" charset="2"/>
              <a:buNone/>
            </a:pPr>
            <a:r>
              <a:rPr lang="en-US" b="1" smtClean="0"/>
              <a:t>Second  Common Assumptions:</a:t>
            </a:r>
          </a:p>
          <a:p>
            <a:r>
              <a:rPr lang="en-US" sz="2800" smtClean="0"/>
              <a:t>Formal Education should be directed at bringing people into conformity with some prevailing idea of what and Educated person should be.</a:t>
            </a:r>
          </a:p>
          <a:p>
            <a:pPr>
              <a:buFont typeface="Wingdings 2" pitchFamily="18" charset="2"/>
              <a:buNone/>
            </a:pPr>
            <a:endParaRPr lang="en-US" sz="2800" smtClean="0"/>
          </a:p>
          <a:p>
            <a:pPr>
              <a:buFont typeface="Wingdings 2" pitchFamily="18" charset="2"/>
              <a:buNone/>
            </a:pPr>
            <a:endParaRPr lang="en-US" sz="2800"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History of Curriculum</a:t>
            </a:r>
          </a:p>
        </p:txBody>
      </p:sp>
      <p:sp>
        <p:nvSpPr>
          <p:cNvPr id="40962" name="Content Placeholder 2"/>
          <p:cNvSpPr>
            <a:spLocks noGrp="1"/>
          </p:cNvSpPr>
          <p:nvPr>
            <p:ph idx="1"/>
          </p:nvPr>
        </p:nvSpPr>
        <p:spPr/>
        <p:txBody>
          <a:bodyPr/>
          <a:lstStyle/>
          <a:p>
            <a:pPr>
              <a:buFont typeface="Wingdings 2" pitchFamily="18" charset="2"/>
              <a:buNone/>
            </a:pPr>
            <a:endParaRPr lang="en-US" sz="2800" smtClean="0"/>
          </a:p>
          <a:p>
            <a:pPr>
              <a:buFont typeface="Wingdings 2" pitchFamily="18" charset="2"/>
              <a:buNone/>
            </a:pPr>
            <a:endParaRPr lang="en-US" sz="2800" smtClean="0"/>
          </a:p>
          <a:p>
            <a:pPr>
              <a:buFont typeface="Wingdings 2" pitchFamily="18" charset="2"/>
              <a:buNone/>
            </a:pPr>
            <a:r>
              <a:rPr lang="en-US" sz="2800" smtClean="0"/>
              <a:t>Given these assumptions about education and how </a:t>
            </a:r>
          </a:p>
          <a:p>
            <a:pPr>
              <a:buFont typeface="Wingdings 2" pitchFamily="18" charset="2"/>
              <a:buNone/>
            </a:pPr>
            <a:r>
              <a:rPr lang="en-US" sz="2800" smtClean="0"/>
              <a:t>they worked out in schools of colonial America, the </a:t>
            </a:r>
          </a:p>
          <a:p>
            <a:pPr>
              <a:buFont typeface="Wingdings 2" pitchFamily="18" charset="2"/>
              <a:buNone/>
            </a:pPr>
            <a:r>
              <a:rPr lang="en-US" sz="2800" smtClean="0"/>
              <a:t>focus point of the curriculum was the nature </a:t>
            </a:r>
          </a:p>
          <a:p>
            <a:pPr>
              <a:buFont typeface="Wingdings 2" pitchFamily="18" charset="2"/>
              <a:buNone/>
            </a:pPr>
            <a:r>
              <a:rPr lang="en-US" sz="2800" smtClean="0"/>
              <a:t>of subject matter.</a:t>
            </a:r>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t>Colonial America</a:t>
            </a:r>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None/>
              <a:defRPr/>
            </a:pPr>
            <a:r>
              <a:rPr lang="en-US" sz="2800" dirty="0" smtClean="0"/>
              <a:t>The Harvard Curriculum</a:t>
            </a:r>
          </a:p>
          <a:p>
            <a:pPr marL="274320" indent="-274320" fontAlgn="auto">
              <a:spcAft>
                <a:spcPts val="0"/>
              </a:spcAft>
              <a:buClr>
                <a:schemeClr val="accent3"/>
              </a:buClr>
              <a:buFont typeface="Wingdings 2"/>
              <a:buChar char=""/>
              <a:defRPr/>
            </a:pPr>
            <a:r>
              <a:rPr lang="en-US" sz="2400" dirty="0" smtClean="0"/>
              <a:t>Logic</a:t>
            </a:r>
          </a:p>
          <a:p>
            <a:pPr marL="274320" indent="-274320" fontAlgn="auto">
              <a:spcAft>
                <a:spcPts val="0"/>
              </a:spcAft>
              <a:buClr>
                <a:schemeClr val="accent3"/>
              </a:buClr>
              <a:buFont typeface="Wingdings 2"/>
              <a:buChar char=""/>
              <a:defRPr/>
            </a:pPr>
            <a:r>
              <a:rPr lang="en-US" sz="2400" dirty="0" smtClean="0"/>
              <a:t>Physics</a:t>
            </a:r>
          </a:p>
          <a:p>
            <a:pPr marL="274320" indent="-274320" fontAlgn="auto">
              <a:spcAft>
                <a:spcPts val="0"/>
              </a:spcAft>
              <a:buClr>
                <a:schemeClr val="accent3"/>
              </a:buClr>
              <a:buFont typeface="Wingdings 2"/>
              <a:buChar char=""/>
              <a:defRPr/>
            </a:pPr>
            <a:r>
              <a:rPr lang="en-US" sz="2400" dirty="0" smtClean="0"/>
              <a:t>Rhetoric</a:t>
            </a:r>
          </a:p>
          <a:p>
            <a:pPr marL="274320" indent="-274320" fontAlgn="auto">
              <a:spcAft>
                <a:spcPts val="0"/>
              </a:spcAft>
              <a:buClr>
                <a:schemeClr val="accent3"/>
              </a:buClr>
              <a:buFont typeface="Wingdings 2"/>
              <a:buChar char=""/>
              <a:defRPr/>
            </a:pPr>
            <a:r>
              <a:rPr lang="en-US" sz="2400" dirty="0" smtClean="0"/>
              <a:t>History</a:t>
            </a:r>
          </a:p>
          <a:p>
            <a:pPr marL="274320" indent="-274320" fontAlgn="auto">
              <a:spcAft>
                <a:spcPts val="0"/>
              </a:spcAft>
              <a:buClr>
                <a:schemeClr val="accent3"/>
              </a:buClr>
              <a:buFont typeface="Wingdings 2"/>
              <a:buChar char=""/>
              <a:defRPr/>
            </a:pPr>
            <a:r>
              <a:rPr lang="en-US" sz="2400" dirty="0" smtClean="0"/>
              <a:t>Ethnic</a:t>
            </a:r>
          </a:p>
          <a:p>
            <a:pPr marL="274320" indent="-274320" fontAlgn="auto">
              <a:spcAft>
                <a:spcPts val="0"/>
              </a:spcAft>
              <a:buClr>
                <a:schemeClr val="accent3"/>
              </a:buClr>
              <a:buFont typeface="Wingdings 2"/>
              <a:buChar char=""/>
              <a:defRPr/>
            </a:pPr>
            <a:r>
              <a:rPr lang="en-US" sz="2400" dirty="0" smtClean="0"/>
              <a:t>Politics</a:t>
            </a:r>
          </a:p>
          <a:p>
            <a:pPr marL="274320" indent="-274320" fontAlgn="auto">
              <a:spcAft>
                <a:spcPts val="0"/>
              </a:spcAft>
              <a:buClr>
                <a:schemeClr val="accent3"/>
              </a:buClr>
              <a:buFont typeface="Wingdings 2"/>
              <a:buChar char=""/>
              <a:defRPr/>
            </a:pPr>
            <a:r>
              <a:rPr lang="en-US" sz="2400" dirty="0" smtClean="0"/>
              <a:t>Geometry</a:t>
            </a:r>
          </a:p>
          <a:p>
            <a:pPr marL="274320" indent="-274320" fontAlgn="auto">
              <a:spcAft>
                <a:spcPts val="0"/>
              </a:spcAft>
              <a:buClr>
                <a:schemeClr val="accent3"/>
              </a:buClr>
              <a:buFont typeface="Wingdings 2"/>
              <a:buChar char=""/>
              <a:defRPr/>
            </a:pPr>
            <a:r>
              <a:rPr lang="en-US" sz="2400" dirty="0" smtClean="0"/>
              <a:t>Astronomy</a:t>
            </a:r>
          </a:p>
          <a:p>
            <a:pPr marL="274320" indent="-274320" fontAlgn="auto">
              <a:spcAft>
                <a:spcPts val="0"/>
              </a:spcAft>
              <a:buClr>
                <a:schemeClr val="accent3"/>
              </a:buClr>
              <a:buFont typeface="Wingdings 2"/>
              <a:buChar char=""/>
              <a:defRPr/>
            </a:pPr>
            <a:r>
              <a:rPr lang="en-US" sz="2400" dirty="0" smtClean="0"/>
              <a:t>Literacy Studies</a:t>
            </a:r>
          </a:p>
          <a:p>
            <a:pPr marL="274320" indent="-274320" fontAlgn="auto">
              <a:spcAft>
                <a:spcPts val="0"/>
              </a:spcAft>
              <a:buClr>
                <a:schemeClr val="accent3"/>
              </a:buClr>
              <a:buFont typeface="Wingdings 2"/>
              <a:buNone/>
              <a:defRPr/>
            </a:pPr>
            <a:endParaRPr lang="en-US" sz="2800" dirty="0"/>
          </a:p>
          <a:p>
            <a:pPr marL="274320" indent="-274320" fontAlgn="auto">
              <a:spcAft>
                <a:spcPts val="0"/>
              </a:spcAft>
              <a:buClr>
                <a:schemeClr val="accent3"/>
              </a:buClr>
              <a:buFont typeface="Wingdings 2"/>
              <a:buChar char=""/>
              <a:defRPr/>
            </a:pPr>
            <a:endParaRPr lang="en-US" sz="2800" b="1" dirty="0" smtClean="0"/>
          </a:p>
          <a:p>
            <a:pPr marL="274320" indent="-274320" fontAlgn="auto">
              <a:spcAft>
                <a:spcPts val="0"/>
              </a:spcAft>
              <a:buClr>
                <a:schemeClr val="accent3"/>
              </a:buClr>
              <a:buFont typeface="Wingdings 2"/>
              <a:buChar char=""/>
              <a:defRPr/>
            </a:pPr>
            <a:endParaRPr lang="en-US" sz="2800" b="1" dirty="0" smtClean="0"/>
          </a:p>
          <a:p>
            <a:pPr marL="274320" indent="-274320" algn="ctr" fontAlgn="auto">
              <a:spcAft>
                <a:spcPts val="0"/>
              </a:spcAft>
              <a:buClr>
                <a:schemeClr val="accent3"/>
              </a:buClr>
              <a:buFont typeface="Wingdings 2"/>
              <a:buNone/>
              <a:defRPr/>
            </a:pPr>
            <a:endParaRPr lang="en-US" sz="2800" dirty="0" smtClean="0"/>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None/>
              <a:defRPr/>
            </a:pPr>
            <a:endParaRPr lang="en-US" sz="2400"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Colonial America</a:t>
            </a:r>
          </a:p>
        </p:txBody>
      </p:sp>
      <p:sp>
        <p:nvSpPr>
          <p:cNvPr id="45058" name="Content Placeholder 2"/>
          <p:cNvSpPr>
            <a:spLocks noGrp="1"/>
          </p:cNvSpPr>
          <p:nvPr>
            <p:ph idx="1"/>
          </p:nvPr>
        </p:nvSpPr>
        <p:spPr/>
        <p:txBody>
          <a:bodyPr/>
          <a:lstStyle/>
          <a:p>
            <a:pPr>
              <a:buFont typeface="Wingdings 2" pitchFamily="18" charset="2"/>
              <a:buNone/>
            </a:pPr>
            <a:r>
              <a:rPr lang="en-US" sz="2800" smtClean="0"/>
              <a:t>Franklin’s Academy</a:t>
            </a:r>
          </a:p>
          <a:p>
            <a:r>
              <a:rPr lang="en-US" sz="2400" smtClean="0"/>
              <a:t>1749.  Benjamin Franklin challenge prevailing beliefs about education and the curriculum.</a:t>
            </a:r>
          </a:p>
          <a:p>
            <a:r>
              <a:rPr lang="en-US" sz="2400" smtClean="0"/>
              <a:t>Curriculum –focused on Latin &amp; Greek for those preparing to </a:t>
            </a:r>
          </a:p>
          <a:p>
            <a:pPr>
              <a:buFont typeface="Wingdings 2" pitchFamily="18" charset="2"/>
              <a:buNone/>
            </a:pPr>
            <a:r>
              <a:rPr lang="en-US" sz="2400" smtClean="0"/>
              <a:t>	be ministers</a:t>
            </a:r>
          </a:p>
          <a:p>
            <a:r>
              <a:rPr lang="en-US" sz="2400" smtClean="0"/>
              <a:t>French, German, and Spanish for those preparing to be merchants.</a:t>
            </a:r>
          </a:p>
          <a:p>
            <a:r>
              <a:rPr lang="en-US" sz="2400" smtClean="0"/>
              <a:t>Everyone would study English, through reading, writing, and orating.</a:t>
            </a:r>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19</a:t>
            </a:r>
            <a:r>
              <a:rPr lang="en-US" baseline="30000" smtClean="0"/>
              <a:t>th</a:t>
            </a:r>
            <a:r>
              <a:rPr lang="en-US" smtClean="0"/>
              <a:t> Century</a:t>
            </a:r>
          </a:p>
        </p:txBody>
      </p:sp>
      <p:sp>
        <p:nvSpPr>
          <p:cNvPr id="47106" name="Content Placeholder 2"/>
          <p:cNvSpPr>
            <a:spLocks noGrp="1"/>
          </p:cNvSpPr>
          <p:nvPr>
            <p:ph idx="1"/>
          </p:nvPr>
        </p:nvSpPr>
        <p:spPr/>
        <p:txBody>
          <a:bodyPr/>
          <a:lstStyle/>
          <a:p>
            <a:pPr>
              <a:buFont typeface="Wingdings 2" pitchFamily="18" charset="2"/>
              <a:buNone/>
            </a:pPr>
            <a:endParaRPr lang="en-US" sz="2800" smtClean="0"/>
          </a:p>
          <a:p>
            <a:pPr>
              <a:buFont typeface="Wingdings 2" pitchFamily="18" charset="2"/>
              <a:buNone/>
            </a:pPr>
            <a:r>
              <a:rPr lang="en-US" sz="2800" smtClean="0"/>
              <a:t>Common School Movement</a:t>
            </a:r>
          </a:p>
          <a:p>
            <a:r>
              <a:rPr lang="en-US" sz="2400" smtClean="0"/>
              <a:t>The expansion of the curriculum.  Reports of the National Education Association.</a:t>
            </a:r>
          </a:p>
          <a:p>
            <a:r>
              <a:rPr lang="en-US" sz="2400" smtClean="0"/>
              <a:t>1876. A course of study from primary school to university.</a:t>
            </a:r>
          </a:p>
          <a:p>
            <a:r>
              <a:rPr lang="en-US" sz="2400" smtClean="0"/>
              <a:t>1893. The Committee of Ten</a:t>
            </a:r>
          </a:p>
          <a:p>
            <a:r>
              <a:rPr lang="en-US" sz="2400" smtClean="0"/>
              <a:t>1895.  The Committee of 15</a:t>
            </a:r>
          </a:p>
          <a:p>
            <a:pPr lvl="1">
              <a:buFont typeface="Wingdings 2" pitchFamily="18" charset="2"/>
              <a:buNone/>
            </a:pPr>
            <a:endParaRPr lang="en-US" sz="2000" smtClean="0"/>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20</a:t>
            </a:r>
            <a:r>
              <a:rPr lang="en-US" baseline="30000" smtClean="0"/>
              <a:t>th</a:t>
            </a:r>
            <a:r>
              <a:rPr lang="en-US" smtClean="0"/>
              <a:t> Century</a:t>
            </a:r>
          </a:p>
        </p:txBody>
      </p:sp>
      <p:sp>
        <p:nvSpPr>
          <p:cNvPr id="49154" name="Content Placeholder 2"/>
          <p:cNvSpPr>
            <a:spLocks noGrp="1"/>
          </p:cNvSpPr>
          <p:nvPr>
            <p:ph idx="1"/>
          </p:nvPr>
        </p:nvSpPr>
        <p:spPr/>
        <p:txBody>
          <a:bodyPr/>
          <a:lstStyle/>
          <a:p>
            <a:pPr algn="ctr">
              <a:buFont typeface="Wingdings 2" pitchFamily="18" charset="2"/>
              <a:buNone/>
            </a:pPr>
            <a:r>
              <a:rPr lang="en-US" sz="2800" smtClean="0"/>
              <a:t>The Cardinal Principals of Secondary Education</a:t>
            </a:r>
          </a:p>
          <a:p>
            <a:pPr>
              <a:buFont typeface="Wingdings 2" pitchFamily="18" charset="2"/>
              <a:buNone/>
            </a:pPr>
            <a:endParaRPr lang="en-US" sz="2400" smtClean="0"/>
          </a:p>
          <a:p>
            <a:pPr>
              <a:buFont typeface="Wingdings 2" pitchFamily="18" charset="2"/>
              <a:buNone/>
            </a:pPr>
            <a:r>
              <a:rPr lang="en-US" sz="2400" smtClean="0"/>
              <a:t>Seven Objectives:</a:t>
            </a:r>
          </a:p>
          <a:p>
            <a:r>
              <a:rPr lang="en-US" sz="2000" smtClean="0"/>
              <a:t>Health</a:t>
            </a:r>
          </a:p>
          <a:p>
            <a:r>
              <a:rPr lang="en-US" sz="2000" smtClean="0"/>
              <a:t>Command of fundamental process</a:t>
            </a:r>
          </a:p>
          <a:p>
            <a:r>
              <a:rPr lang="en-US" sz="2000" smtClean="0"/>
              <a:t>Worthy Home Membership</a:t>
            </a:r>
          </a:p>
          <a:p>
            <a:r>
              <a:rPr lang="en-US" sz="2000" smtClean="0"/>
              <a:t>Vacation</a:t>
            </a:r>
          </a:p>
          <a:p>
            <a:r>
              <a:rPr lang="en-US" sz="2000" smtClean="0"/>
              <a:t>Citizenship</a:t>
            </a:r>
          </a:p>
          <a:p>
            <a:r>
              <a:rPr lang="en-US" sz="2000" smtClean="0"/>
              <a:t>Worthy use of leisure</a:t>
            </a:r>
          </a:p>
          <a:p>
            <a:r>
              <a:rPr lang="en-US" sz="2000" smtClean="0"/>
              <a:t>Ethical Character</a:t>
            </a:r>
          </a:p>
          <a:p>
            <a:pPr lvl="1">
              <a:buFont typeface="Wingdings 2" pitchFamily="18" charset="2"/>
              <a:buNone/>
            </a:pPr>
            <a:endParaRPr lang="en-US" sz="2000" smtClean="0"/>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t>20</a:t>
            </a:r>
            <a:r>
              <a:rPr lang="en-US" baseline="30000" smtClean="0"/>
              <a:t>th</a:t>
            </a:r>
            <a:r>
              <a:rPr lang="en-US" smtClean="0"/>
              <a:t> Century</a:t>
            </a:r>
          </a:p>
        </p:txBody>
      </p:sp>
      <p:sp>
        <p:nvSpPr>
          <p:cNvPr id="51202" name="Content Placeholder 2"/>
          <p:cNvSpPr>
            <a:spLocks noGrp="1"/>
          </p:cNvSpPr>
          <p:nvPr>
            <p:ph idx="1"/>
          </p:nvPr>
        </p:nvSpPr>
        <p:spPr/>
        <p:txBody>
          <a:bodyPr/>
          <a:lstStyle/>
          <a:p>
            <a:pPr>
              <a:buFont typeface="Wingdings 2" pitchFamily="18" charset="2"/>
              <a:buNone/>
            </a:pPr>
            <a:r>
              <a:rPr lang="en-US" sz="2800" smtClean="0"/>
              <a:t>Franklin Bobbit  Actively Analysis</a:t>
            </a:r>
          </a:p>
          <a:p>
            <a:r>
              <a:rPr lang="en-US" sz="2400" smtClean="0"/>
              <a:t>Curriculum Organization</a:t>
            </a:r>
          </a:p>
          <a:p>
            <a:r>
              <a:rPr lang="en-US" sz="2400" smtClean="0"/>
              <a:t>New principles for guiding curriculum decisions</a:t>
            </a:r>
          </a:p>
          <a:p>
            <a:r>
              <a:rPr lang="en-US" sz="2400" smtClean="0"/>
              <a:t>Child Center Pedagogy</a:t>
            </a:r>
          </a:p>
          <a:p>
            <a:r>
              <a:rPr lang="en-US" sz="2400" smtClean="0"/>
              <a:t>1927 Yearbook</a:t>
            </a:r>
          </a:p>
          <a:p>
            <a:pPr>
              <a:buFont typeface="Wingdings 2" pitchFamily="18" charset="2"/>
              <a:buNone/>
            </a:pPr>
            <a:r>
              <a:rPr lang="en-US" sz="2800" u="sng" smtClean="0"/>
              <a:t>The Eight Year Study</a:t>
            </a:r>
          </a:p>
          <a:p>
            <a:r>
              <a:rPr lang="en-US" sz="2400" smtClean="0"/>
              <a:t>New Idea about curricula</a:t>
            </a:r>
          </a:p>
          <a:p>
            <a:endParaRPr lang="en-US" sz="2400" smtClean="0"/>
          </a:p>
          <a:p>
            <a:endParaRPr lang="en-US" sz="2400" smtClean="0"/>
          </a:p>
          <a:p>
            <a:endParaRPr lang="en-US" sz="2400" smtClean="0"/>
          </a:p>
          <a:p>
            <a:pPr lvl="1">
              <a:buFont typeface="Wingdings 2" pitchFamily="18" charset="2"/>
              <a:buNone/>
            </a:pPr>
            <a:endParaRPr lang="en-US" sz="2000" smtClean="0"/>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z="4000" smtClean="0"/>
              <a:t>How Do We Define Curriculum?</a:t>
            </a:r>
          </a:p>
        </p:txBody>
      </p:sp>
      <p:sp>
        <p:nvSpPr>
          <p:cNvPr id="16386" name="Content Placeholder 2"/>
          <p:cNvSpPr>
            <a:spLocks noGrp="1"/>
          </p:cNvSpPr>
          <p:nvPr>
            <p:ph idx="1"/>
          </p:nvPr>
        </p:nvSpPr>
        <p:spPr/>
        <p:txBody>
          <a:bodyPr/>
          <a:lstStyle/>
          <a:p>
            <a:r>
              <a:rPr lang="en-US" sz="3600" smtClean="0"/>
              <a:t>Curriculum is that which is taught at school.</a:t>
            </a:r>
          </a:p>
          <a:p>
            <a:r>
              <a:rPr lang="en-US" sz="3600" smtClean="0"/>
              <a:t>Curriculum is a set of subjects.</a:t>
            </a:r>
          </a:p>
          <a:p>
            <a:r>
              <a:rPr lang="en-US" sz="3600" smtClean="0"/>
              <a:t>Curriculum is content.</a:t>
            </a:r>
          </a:p>
          <a:p>
            <a:r>
              <a:rPr lang="en-US" sz="3600" smtClean="0"/>
              <a:t>Curriculum is a sequence of courses.</a:t>
            </a:r>
          </a:p>
          <a:p>
            <a:r>
              <a:rPr lang="en-US" sz="3600" smtClean="0"/>
              <a:t>Curriculum is a set of performance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Foundations of Curriculum Planning</a:t>
            </a:r>
            <a:endParaRPr lang="en-US" dirty="0"/>
          </a:p>
        </p:txBody>
      </p:sp>
      <p:sp>
        <p:nvSpPr>
          <p:cNvPr id="3" name="Content Placeholder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None/>
              <a:defRPr/>
            </a:pPr>
            <a:endParaRPr lang="en-US" sz="2800" u="sng" dirty="0" smtClean="0"/>
          </a:p>
          <a:p>
            <a:pPr marL="457200" indent="-457200" fontAlgn="auto">
              <a:spcAft>
                <a:spcPts val="0"/>
              </a:spcAft>
              <a:buClr>
                <a:schemeClr val="accent3"/>
              </a:buClr>
              <a:buFont typeface="Wingdings 2"/>
              <a:buAutoNum type="arabicPeriod"/>
              <a:defRPr/>
            </a:pPr>
            <a:r>
              <a:rPr lang="en-US" sz="2800" dirty="0" smtClean="0"/>
              <a:t>Social Forces</a:t>
            </a:r>
          </a:p>
          <a:p>
            <a:pPr marL="457200" indent="-457200" fontAlgn="auto">
              <a:spcAft>
                <a:spcPts val="0"/>
              </a:spcAft>
              <a:buClr>
                <a:schemeClr val="accent3"/>
              </a:buClr>
              <a:buFont typeface="Wingdings 2"/>
              <a:buAutoNum type="arabicPeriod"/>
              <a:defRPr/>
            </a:pPr>
            <a:endParaRPr lang="en-US" sz="2800" dirty="0"/>
          </a:p>
          <a:p>
            <a:pPr marL="457200" indent="-457200" fontAlgn="auto">
              <a:spcAft>
                <a:spcPts val="0"/>
              </a:spcAft>
              <a:buClr>
                <a:schemeClr val="accent3"/>
              </a:buClr>
              <a:buFont typeface="Wingdings 2"/>
              <a:buAutoNum type="arabicPeriod"/>
              <a:defRPr/>
            </a:pPr>
            <a:r>
              <a:rPr lang="en-US" sz="2800" dirty="0" smtClean="0"/>
              <a:t>The Treatment of Knowledge</a:t>
            </a:r>
          </a:p>
          <a:p>
            <a:pPr marL="457200" indent="-457200" fontAlgn="auto">
              <a:spcAft>
                <a:spcPts val="0"/>
              </a:spcAft>
              <a:buClr>
                <a:schemeClr val="accent3"/>
              </a:buClr>
              <a:buFont typeface="Wingdings 2"/>
              <a:buAutoNum type="arabicPeriod"/>
              <a:defRPr/>
            </a:pPr>
            <a:endParaRPr lang="en-US" sz="2800" dirty="0"/>
          </a:p>
          <a:p>
            <a:pPr marL="457200" indent="-457200" fontAlgn="auto">
              <a:spcAft>
                <a:spcPts val="0"/>
              </a:spcAft>
              <a:buClr>
                <a:schemeClr val="accent3"/>
              </a:buClr>
              <a:buFont typeface="Wingdings 2"/>
              <a:buAutoNum type="arabicPeriod"/>
              <a:defRPr/>
            </a:pPr>
            <a:r>
              <a:rPr lang="en-US" sz="2800" dirty="0" smtClean="0"/>
              <a:t>Human growth &amp; development</a:t>
            </a:r>
          </a:p>
          <a:p>
            <a:pPr marL="457200" indent="-457200" fontAlgn="auto">
              <a:spcAft>
                <a:spcPts val="0"/>
              </a:spcAft>
              <a:buClr>
                <a:schemeClr val="accent3"/>
              </a:buClr>
              <a:buFont typeface="Wingdings 2"/>
              <a:buAutoNum type="arabicPeriod"/>
              <a:defRPr/>
            </a:pPr>
            <a:endParaRPr lang="en-US" sz="2800" dirty="0"/>
          </a:p>
          <a:p>
            <a:pPr marL="457200" indent="-457200" fontAlgn="auto">
              <a:spcAft>
                <a:spcPts val="0"/>
              </a:spcAft>
              <a:buClr>
                <a:schemeClr val="accent3"/>
              </a:buClr>
              <a:buFont typeface="Wingdings 2"/>
              <a:buAutoNum type="arabicPeriod"/>
              <a:defRPr/>
            </a:pPr>
            <a:r>
              <a:rPr lang="en-US" sz="2800" dirty="0" smtClean="0"/>
              <a:t>Learning as a process</a:t>
            </a:r>
          </a:p>
          <a:p>
            <a:pPr marL="457200" indent="-457200" fontAlgn="auto">
              <a:spcAft>
                <a:spcPts val="0"/>
              </a:spcAft>
              <a:buClr>
                <a:schemeClr val="accent3"/>
              </a:buClr>
              <a:buFont typeface="Wingdings 2"/>
              <a:buAutoNum type="arabicPeriod"/>
              <a:defRPr/>
            </a:pPr>
            <a:endParaRPr lang="en-US" sz="2800" dirty="0"/>
          </a:p>
          <a:p>
            <a:pPr marL="457200" indent="-457200" fontAlgn="auto">
              <a:spcAft>
                <a:spcPts val="0"/>
              </a:spcAft>
              <a:buClr>
                <a:schemeClr val="accent3"/>
              </a:buClr>
              <a:buFont typeface="Wingdings 2"/>
              <a:buAutoNum type="arabicPeriod"/>
              <a:defRPr/>
            </a:pPr>
            <a:r>
              <a:rPr lang="en-US" sz="2800" dirty="0" smtClean="0"/>
              <a:t>Technology</a:t>
            </a:r>
            <a:endParaRPr lang="en-US" sz="2800" dirty="0"/>
          </a:p>
          <a:p>
            <a:pPr marL="274320" indent="-274320" fontAlgn="auto">
              <a:spcAft>
                <a:spcPts val="0"/>
              </a:spcAft>
              <a:buClr>
                <a:schemeClr val="accent3"/>
              </a:buClr>
              <a:buFont typeface="Wingdings 2"/>
              <a:buChar char=""/>
              <a:defRPr/>
            </a:pPr>
            <a:endParaRPr lang="en-US" sz="2800" dirty="0" smtClean="0"/>
          </a:p>
          <a:p>
            <a:pPr marL="640080" lvl="1" indent="-246888" fontAlgn="auto">
              <a:spcAft>
                <a:spcPts val="0"/>
              </a:spcAft>
              <a:buFont typeface="Wingdings 2"/>
              <a:buNone/>
              <a:defRPr/>
            </a:pPr>
            <a:endParaRPr lang="en-US" sz="2000" dirty="0" smtClean="0"/>
          </a:p>
          <a:p>
            <a:pPr marL="274320" indent="-274320" fontAlgn="auto">
              <a:spcAft>
                <a:spcPts val="0"/>
              </a:spcAft>
              <a:buClr>
                <a:schemeClr val="accent3"/>
              </a:buClr>
              <a:buFont typeface="Wingdings 2"/>
              <a:buNone/>
              <a:defRPr/>
            </a:pPr>
            <a:endParaRPr lang="en-US" sz="2800" dirty="0"/>
          </a:p>
          <a:p>
            <a:pPr marL="274320" indent="-274320" fontAlgn="auto">
              <a:spcAft>
                <a:spcPts val="0"/>
              </a:spcAft>
              <a:buClr>
                <a:schemeClr val="accent3"/>
              </a:buClr>
              <a:buFont typeface="Wingdings 2"/>
              <a:buChar char=""/>
              <a:defRPr/>
            </a:pPr>
            <a:endParaRPr lang="en-US" sz="2800" b="1" dirty="0" smtClean="0"/>
          </a:p>
          <a:p>
            <a:pPr marL="274320" indent="-274320" fontAlgn="auto">
              <a:spcAft>
                <a:spcPts val="0"/>
              </a:spcAft>
              <a:buClr>
                <a:schemeClr val="accent3"/>
              </a:buClr>
              <a:buFont typeface="Wingdings 2"/>
              <a:buChar char=""/>
              <a:defRPr/>
            </a:pPr>
            <a:endParaRPr lang="en-US" sz="2800" b="1" dirty="0" smtClean="0"/>
          </a:p>
          <a:p>
            <a:pPr marL="274320" indent="-274320" algn="ctr" fontAlgn="auto">
              <a:spcAft>
                <a:spcPts val="0"/>
              </a:spcAft>
              <a:buClr>
                <a:schemeClr val="accent3"/>
              </a:buClr>
              <a:buFont typeface="Wingdings 2"/>
              <a:buNone/>
              <a:defRPr/>
            </a:pPr>
            <a:endParaRPr lang="en-US" sz="2800" dirty="0" smtClean="0"/>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None/>
              <a:defRPr/>
            </a:pPr>
            <a:endParaRPr lang="en-US" sz="2400"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t>20</a:t>
            </a:r>
            <a:r>
              <a:rPr lang="en-US" baseline="30000" smtClean="0"/>
              <a:t>th</a:t>
            </a:r>
            <a:r>
              <a:rPr lang="en-US" smtClean="0"/>
              <a:t> Century</a:t>
            </a:r>
          </a:p>
        </p:txBody>
      </p:sp>
      <p:sp>
        <p:nvSpPr>
          <p:cNvPr id="55298" name="Content Placeholder 2"/>
          <p:cNvSpPr>
            <a:spLocks noGrp="1"/>
          </p:cNvSpPr>
          <p:nvPr>
            <p:ph idx="1"/>
          </p:nvPr>
        </p:nvSpPr>
        <p:spPr/>
        <p:txBody>
          <a:bodyPr/>
          <a:lstStyle/>
          <a:p>
            <a:pPr>
              <a:buFont typeface="Wingdings 2" pitchFamily="18" charset="2"/>
              <a:buNone/>
            </a:pPr>
            <a:endParaRPr lang="en-US" sz="2800" u="sng" smtClean="0"/>
          </a:p>
          <a:p>
            <a:pPr>
              <a:buFont typeface="Wingdings 2" pitchFamily="18" charset="2"/>
              <a:buNone/>
            </a:pPr>
            <a:r>
              <a:rPr lang="en-US" sz="2800" u="sng" smtClean="0"/>
              <a:t>After World War II</a:t>
            </a:r>
            <a:endParaRPr lang="en-US" sz="2800" smtClean="0"/>
          </a:p>
          <a:p>
            <a:r>
              <a:rPr lang="en-US" sz="2400" smtClean="0"/>
              <a:t>Progressive Education influenced curriculum and practices</a:t>
            </a:r>
          </a:p>
          <a:p>
            <a:r>
              <a:rPr lang="en-US" sz="2400" smtClean="0"/>
              <a:t>Sputnik and the National Response</a:t>
            </a:r>
          </a:p>
          <a:p>
            <a:r>
              <a:rPr lang="en-US" sz="2400" smtClean="0"/>
              <a:t>Curriculum Reform movement</a:t>
            </a:r>
          </a:p>
          <a:p>
            <a:r>
              <a:rPr lang="en-US" sz="2400" smtClean="0"/>
              <a:t>A Nation at Risk</a:t>
            </a:r>
          </a:p>
          <a:p>
            <a:endParaRPr lang="en-US" sz="2400" smtClean="0"/>
          </a:p>
          <a:p>
            <a:endParaRPr lang="en-US" sz="2400" smtClean="0"/>
          </a:p>
          <a:p>
            <a:pPr lvl="1">
              <a:buFont typeface="Wingdings 2" pitchFamily="18" charset="2"/>
              <a:buNone/>
            </a:pPr>
            <a:endParaRPr lang="en-US" sz="2000" smtClean="0"/>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Foundations of Curriculum Planning</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pPr marL="274320" indent="-274320" fontAlgn="auto">
              <a:spcAft>
                <a:spcPts val="0"/>
              </a:spcAft>
              <a:buClr>
                <a:schemeClr val="accent3"/>
              </a:buClr>
              <a:buFont typeface="Wingdings 2"/>
              <a:buNone/>
              <a:defRPr/>
            </a:pPr>
            <a:endParaRPr lang="en-US" sz="2800" u="sng" dirty="0" smtClean="0"/>
          </a:p>
          <a:p>
            <a:pPr marL="274320" indent="-274320" fontAlgn="auto">
              <a:spcAft>
                <a:spcPts val="0"/>
              </a:spcAft>
              <a:buClr>
                <a:schemeClr val="accent3"/>
              </a:buClr>
              <a:buFont typeface="Wingdings 2"/>
              <a:buChar char=""/>
              <a:defRPr/>
            </a:pPr>
            <a:r>
              <a:rPr lang="en-US" sz="2800" dirty="0" smtClean="0"/>
              <a:t>Social Forces</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The Treatment of Knowledge</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Human growth &amp; development</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Learning as a process</a:t>
            </a:r>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Char char=""/>
              <a:defRPr/>
            </a:pPr>
            <a:r>
              <a:rPr lang="en-US" sz="2800" dirty="0" smtClean="0"/>
              <a:t>Technology</a:t>
            </a:r>
            <a:endParaRPr lang="en-US" sz="2800" dirty="0"/>
          </a:p>
          <a:p>
            <a:pPr marL="274320" indent="-274320" fontAlgn="auto">
              <a:spcAft>
                <a:spcPts val="0"/>
              </a:spcAft>
              <a:buClr>
                <a:schemeClr val="accent3"/>
              </a:buClr>
              <a:buFont typeface="Wingdings 2"/>
              <a:buChar char=""/>
              <a:defRPr/>
            </a:pPr>
            <a:endParaRPr lang="en-US" sz="2400" dirty="0" smtClean="0"/>
          </a:p>
          <a:p>
            <a:pPr marL="640080" lvl="1" indent="-246888" fontAlgn="auto">
              <a:spcAft>
                <a:spcPts val="0"/>
              </a:spcAft>
              <a:buFont typeface="Wingdings 2"/>
              <a:buNone/>
              <a:defRPr/>
            </a:pPr>
            <a:endParaRPr lang="en-US" sz="2000" dirty="0" smtClean="0"/>
          </a:p>
          <a:p>
            <a:pPr marL="274320" indent="-274320" fontAlgn="auto">
              <a:spcAft>
                <a:spcPts val="0"/>
              </a:spcAft>
              <a:buClr>
                <a:schemeClr val="accent3"/>
              </a:buClr>
              <a:buFont typeface="Wingdings 2"/>
              <a:buNone/>
              <a:defRPr/>
            </a:pPr>
            <a:endParaRPr lang="en-US" sz="2800" dirty="0"/>
          </a:p>
          <a:p>
            <a:pPr marL="274320" indent="-274320" fontAlgn="auto">
              <a:spcAft>
                <a:spcPts val="0"/>
              </a:spcAft>
              <a:buClr>
                <a:schemeClr val="accent3"/>
              </a:buClr>
              <a:buFont typeface="Wingdings 2"/>
              <a:buChar char=""/>
              <a:defRPr/>
            </a:pPr>
            <a:endParaRPr lang="en-US" sz="2800" b="1" dirty="0" smtClean="0"/>
          </a:p>
          <a:p>
            <a:pPr marL="274320" indent="-274320" fontAlgn="auto">
              <a:spcAft>
                <a:spcPts val="0"/>
              </a:spcAft>
              <a:buClr>
                <a:schemeClr val="accent3"/>
              </a:buClr>
              <a:buFont typeface="Wingdings 2"/>
              <a:buChar char=""/>
              <a:defRPr/>
            </a:pPr>
            <a:endParaRPr lang="en-US" sz="2800" b="1" dirty="0" smtClean="0"/>
          </a:p>
          <a:p>
            <a:pPr marL="274320" indent="-274320" algn="ctr" fontAlgn="auto">
              <a:spcAft>
                <a:spcPts val="0"/>
              </a:spcAft>
              <a:buClr>
                <a:schemeClr val="accent3"/>
              </a:buClr>
              <a:buFont typeface="Wingdings 2"/>
              <a:buNone/>
              <a:defRPr/>
            </a:pPr>
            <a:endParaRPr lang="en-US" sz="2800" dirty="0" smtClean="0"/>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None/>
              <a:defRPr/>
            </a:pPr>
            <a:endParaRPr lang="en-US" sz="2400"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Philosophy and Curriculum Design</a:t>
            </a:r>
            <a:endParaRPr lang="en-US" dirty="0"/>
          </a:p>
        </p:txBody>
      </p:sp>
      <p:sp>
        <p:nvSpPr>
          <p:cNvPr id="59394" name="Content Placeholder 2"/>
          <p:cNvSpPr>
            <a:spLocks noGrp="1"/>
          </p:cNvSpPr>
          <p:nvPr>
            <p:ph idx="1"/>
          </p:nvPr>
        </p:nvSpPr>
        <p:spPr>
          <a:xfrm>
            <a:off x="457200" y="1295400"/>
            <a:ext cx="8229600" cy="4830763"/>
          </a:xfrm>
        </p:spPr>
        <p:txBody>
          <a:bodyPr/>
          <a:lstStyle/>
          <a:p>
            <a:pPr>
              <a:buFont typeface="Wingdings 2" pitchFamily="18" charset="2"/>
              <a:buNone/>
            </a:pPr>
            <a:endParaRPr lang="en-US" sz="2800" u="sng" smtClean="0"/>
          </a:p>
          <a:p>
            <a:r>
              <a:rPr lang="en-US" sz="2800" smtClean="0"/>
              <a:t>Philosophies and curriculum leaders</a:t>
            </a:r>
          </a:p>
          <a:p>
            <a:endParaRPr lang="en-US" sz="2800" smtClean="0"/>
          </a:p>
          <a:p>
            <a:r>
              <a:rPr lang="en-US" sz="2800" smtClean="0"/>
              <a:t>Five Educational Philosophies</a:t>
            </a:r>
          </a:p>
          <a:p>
            <a:r>
              <a:rPr lang="en-US" sz="2000" smtClean="0"/>
              <a:t>Perennialism</a:t>
            </a:r>
          </a:p>
          <a:p>
            <a:r>
              <a:rPr lang="en-US" sz="2000" smtClean="0"/>
              <a:t>Idealism</a:t>
            </a:r>
          </a:p>
          <a:p>
            <a:r>
              <a:rPr lang="en-US" sz="2000" smtClean="0"/>
              <a:t>Realism</a:t>
            </a:r>
          </a:p>
          <a:p>
            <a:r>
              <a:rPr lang="en-US" sz="2000" smtClean="0"/>
              <a:t>Experimentalism</a:t>
            </a:r>
          </a:p>
          <a:p>
            <a:r>
              <a:rPr lang="en-US" sz="2000" smtClean="0"/>
              <a:t>Existentialism</a:t>
            </a:r>
          </a:p>
          <a:p>
            <a:pPr>
              <a:buFont typeface="Wingdings 2" pitchFamily="18" charset="2"/>
              <a:buNone/>
            </a:pPr>
            <a:endParaRPr lang="en-US" sz="2000" smtClean="0"/>
          </a:p>
          <a:p>
            <a:pPr lvl="1">
              <a:buFont typeface="Wingdings 2" pitchFamily="18" charset="2"/>
              <a:buNone/>
            </a:pPr>
            <a:endParaRPr lang="en-US" sz="2000" smtClean="0"/>
          </a:p>
          <a:p>
            <a:pPr>
              <a:buFont typeface="Wingdings 2" pitchFamily="18" charset="2"/>
              <a:buNone/>
            </a:pPr>
            <a:endParaRPr lang="en-US" sz="2800" smtClean="0"/>
          </a:p>
          <a:p>
            <a:endParaRPr lang="en-US" sz="2800" b="1" smtClean="0"/>
          </a:p>
          <a:p>
            <a:endParaRPr lang="en-US" sz="2800" b="1" smtClean="0"/>
          </a:p>
          <a:p>
            <a:pPr algn="ctr">
              <a:buFont typeface="Wingdings 2" pitchFamily="18" charset="2"/>
              <a:buNone/>
            </a:pPr>
            <a:endParaRPr lang="en-US" sz="2800" smtClean="0"/>
          </a:p>
          <a:p>
            <a:endParaRPr lang="en-US" sz="2800" smtClean="0"/>
          </a:p>
          <a:p>
            <a:pPr>
              <a:buFont typeface="Wingdings 2" pitchFamily="18" charset="2"/>
              <a:buNone/>
            </a:pPr>
            <a:endParaRPr lang="en-US" sz="2400" smtClean="0"/>
          </a:p>
          <a:p>
            <a:pPr>
              <a:buFont typeface="Wingdings 2" pitchFamily="18" charset="2"/>
              <a:buNone/>
            </a:pPr>
            <a:endParaRPr lang="en-US" sz="2400" smtClean="0"/>
          </a:p>
          <a:p>
            <a:pPr>
              <a:buFont typeface="Wingdings 2" pitchFamily="18" charset="2"/>
              <a:buNone/>
            </a:pPr>
            <a:endParaRPr lang="en-US" u="sng" smtClean="0"/>
          </a:p>
          <a:p>
            <a:pPr>
              <a:buFont typeface="Wingdings 2" pitchFamily="18" charset="2"/>
              <a:buNone/>
            </a:pPr>
            <a:endParaRPr lang="en-US" sz="2400" smtClean="0"/>
          </a:p>
          <a:p>
            <a:endParaRPr lang="en-US" u="sng"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Eight Common Curriculum Design</a:t>
            </a:r>
            <a:endParaRPr lang="en-US" dirty="0"/>
          </a:p>
        </p:txBody>
      </p:sp>
      <p:sp>
        <p:nvSpPr>
          <p:cNvPr id="3" name="Content Placeholder 2"/>
          <p:cNvSpPr>
            <a:spLocks noGrp="1"/>
          </p:cNvSpPr>
          <p:nvPr>
            <p:ph idx="1"/>
          </p:nvPr>
        </p:nvSpPr>
        <p:spPr>
          <a:xfrm>
            <a:off x="457200" y="1828800"/>
            <a:ext cx="8229600" cy="5410200"/>
          </a:xfrm>
        </p:spPr>
        <p:txBody>
          <a:bodyPr>
            <a:noAutofit/>
          </a:bodyPr>
          <a:lstStyle/>
          <a:p>
            <a:pPr marL="274320" indent="-274320" fontAlgn="auto">
              <a:spcAft>
                <a:spcPts val="0"/>
              </a:spcAft>
              <a:buClr>
                <a:schemeClr val="accent3"/>
              </a:buClr>
              <a:buFont typeface="Wingdings 2"/>
              <a:buNone/>
              <a:defRPr/>
            </a:pPr>
            <a:r>
              <a:rPr lang="en-US" sz="1800" dirty="0" smtClean="0"/>
              <a:t>1.  </a:t>
            </a:r>
            <a:r>
              <a:rPr lang="en-US" sz="1800" b="1" dirty="0" smtClean="0"/>
              <a:t>Content-based instruction</a:t>
            </a:r>
          </a:p>
          <a:p>
            <a:pPr marL="274320" indent="-274320" fontAlgn="auto">
              <a:spcAft>
                <a:spcPts val="0"/>
              </a:spcAft>
              <a:buClr>
                <a:schemeClr val="accent3"/>
              </a:buClr>
              <a:buFont typeface="Wingdings 2"/>
              <a:buNone/>
              <a:defRPr/>
            </a:pPr>
            <a:r>
              <a:rPr lang="en-US" sz="1800" dirty="0" smtClean="0"/>
              <a:t>purpose:  knowledge, acquisition</a:t>
            </a:r>
          </a:p>
          <a:p>
            <a:pPr marL="274320" indent="-274320" fontAlgn="auto">
              <a:spcAft>
                <a:spcPts val="0"/>
              </a:spcAft>
              <a:buClr>
                <a:schemeClr val="accent3"/>
              </a:buClr>
              <a:buFont typeface="Wingdings 2"/>
              <a:buNone/>
              <a:defRPr/>
            </a:pPr>
            <a:r>
              <a:rPr lang="en-US" sz="1800" dirty="0" smtClean="0"/>
              <a:t>activity:  facts, data, and representative  form</a:t>
            </a:r>
          </a:p>
          <a:p>
            <a:pPr marL="274320" indent="-274320" fontAlgn="auto">
              <a:spcAft>
                <a:spcPts val="0"/>
              </a:spcAft>
              <a:buClr>
                <a:schemeClr val="accent3"/>
              </a:buClr>
              <a:buFont typeface="Wingdings 2"/>
              <a:buNone/>
              <a:defRPr/>
            </a:pPr>
            <a:endParaRPr lang="en-US" sz="1800" dirty="0" smtClean="0"/>
          </a:p>
          <a:p>
            <a:pPr marL="514350" indent="-514350" fontAlgn="auto">
              <a:spcAft>
                <a:spcPts val="0"/>
              </a:spcAft>
              <a:buClr>
                <a:schemeClr val="accent3"/>
              </a:buClr>
              <a:buFont typeface="Wingdings 2"/>
              <a:buNone/>
              <a:defRPr/>
            </a:pPr>
            <a:r>
              <a:rPr lang="en-US" sz="1800" dirty="0" smtClean="0"/>
              <a:t>2.  </a:t>
            </a:r>
            <a:r>
              <a:rPr lang="en-US" sz="1800" b="1" dirty="0" smtClean="0"/>
              <a:t>Shell Based Instruction</a:t>
            </a:r>
          </a:p>
          <a:p>
            <a:pPr marL="514350" indent="-514350" fontAlgn="auto">
              <a:spcAft>
                <a:spcPts val="0"/>
              </a:spcAft>
              <a:buClr>
                <a:schemeClr val="accent3"/>
              </a:buClr>
              <a:buFont typeface="Wingdings 2"/>
              <a:buNone/>
              <a:defRPr/>
            </a:pPr>
            <a:r>
              <a:rPr lang="en-US" sz="1800" dirty="0" smtClean="0"/>
              <a:t>purpose:  process and manipulation</a:t>
            </a:r>
          </a:p>
          <a:p>
            <a:pPr marL="514350" indent="-514350" fontAlgn="auto">
              <a:spcAft>
                <a:spcPts val="0"/>
              </a:spcAft>
              <a:buClr>
                <a:schemeClr val="accent3"/>
              </a:buClr>
              <a:buFont typeface="Wingdings 2"/>
              <a:buNone/>
              <a:defRPr/>
            </a:pPr>
            <a:r>
              <a:rPr lang="en-US" sz="1800" dirty="0" smtClean="0"/>
              <a:t>activity:  practice, ordering application</a:t>
            </a:r>
          </a:p>
          <a:p>
            <a:pPr marL="514350" indent="-514350" fontAlgn="auto">
              <a:spcAft>
                <a:spcPts val="0"/>
              </a:spcAft>
              <a:buClr>
                <a:schemeClr val="accent3"/>
              </a:buClr>
              <a:buFont typeface="Wingdings 2"/>
              <a:buNone/>
              <a:defRPr/>
            </a:pPr>
            <a:endParaRPr lang="en-US" sz="1800" dirty="0" smtClean="0"/>
          </a:p>
          <a:p>
            <a:pPr marL="514350" indent="-514350" fontAlgn="auto">
              <a:spcAft>
                <a:spcPts val="0"/>
              </a:spcAft>
              <a:buClr>
                <a:schemeClr val="accent3"/>
              </a:buClr>
              <a:buFont typeface="Wingdings 2"/>
              <a:buNone/>
              <a:defRPr/>
            </a:pPr>
            <a:r>
              <a:rPr lang="en-US" sz="1800" dirty="0" smtClean="0"/>
              <a:t>3.  </a:t>
            </a:r>
            <a:r>
              <a:rPr lang="en-US" sz="1800" b="1" dirty="0" smtClean="0"/>
              <a:t>Inquiry Approach</a:t>
            </a:r>
          </a:p>
          <a:p>
            <a:pPr marL="514350" indent="-514350" fontAlgn="auto">
              <a:spcAft>
                <a:spcPts val="0"/>
              </a:spcAft>
              <a:buClr>
                <a:schemeClr val="accent3"/>
              </a:buClr>
              <a:buFont typeface="Wingdings 2"/>
              <a:buNone/>
              <a:defRPr/>
            </a:pPr>
            <a:r>
              <a:rPr lang="en-US" sz="1800" dirty="0" smtClean="0"/>
              <a:t>purpose:  awareness, interest</a:t>
            </a:r>
          </a:p>
          <a:p>
            <a:pPr marL="514350" indent="-514350" fontAlgn="auto">
              <a:spcAft>
                <a:spcPts val="0"/>
              </a:spcAft>
              <a:buClr>
                <a:schemeClr val="accent3"/>
              </a:buClr>
              <a:buFont typeface="Wingdings 2"/>
              <a:buNone/>
              <a:defRPr/>
            </a:pPr>
            <a:r>
              <a:rPr lang="en-US" sz="1800" dirty="0" smtClean="0"/>
              <a:t>activity:  unknown, sampling</a:t>
            </a:r>
          </a:p>
          <a:p>
            <a:pPr marL="514350" indent="-514350" fontAlgn="auto">
              <a:spcAft>
                <a:spcPts val="0"/>
              </a:spcAft>
              <a:buClr>
                <a:schemeClr val="accent3"/>
              </a:buClr>
              <a:buFont typeface="Wingdings 2"/>
              <a:buNone/>
              <a:defRPr/>
            </a:pPr>
            <a:endParaRPr lang="en-US" sz="1800" dirty="0" smtClean="0"/>
          </a:p>
          <a:p>
            <a:pPr marL="514350" indent="-514350" fontAlgn="auto">
              <a:spcAft>
                <a:spcPts val="0"/>
              </a:spcAft>
              <a:buClr>
                <a:schemeClr val="accent3"/>
              </a:buClr>
              <a:buFont typeface="Wingdings 2"/>
              <a:buNone/>
              <a:defRPr/>
            </a:pPr>
            <a:r>
              <a:rPr lang="en-US" sz="1800" dirty="0" smtClean="0"/>
              <a:t>4.  </a:t>
            </a:r>
            <a:r>
              <a:rPr lang="en-US" sz="1800" b="1" dirty="0" smtClean="0"/>
              <a:t>Conceptual Learning</a:t>
            </a:r>
          </a:p>
          <a:p>
            <a:pPr marL="514350" indent="-514350" fontAlgn="auto">
              <a:spcAft>
                <a:spcPts val="0"/>
              </a:spcAft>
              <a:buClr>
                <a:schemeClr val="accent3"/>
              </a:buClr>
              <a:buFont typeface="Wingdings 2"/>
              <a:buNone/>
              <a:defRPr/>
            </a:pPr>
            <a:r>
              <a:rPr lang="en-US" sz="1800" dirty="0" smtClean="0"/>
              <a:t>purpose:  understanding</a:t>
            </a:r>
          </a:p>
          <a:p>
            <a:pPr marL="514350" indent="-514350" fontAlgn="auto">
              <a:spcAft>
                <a:spcPts val="0"/>
              </a:spcAft>
              <a:buClr>
                <a:schemeClr val="accent3"/>
              </a:buClr>
              <a:buFont typeface="Wingdings 2"/>
              <a:buNone/>
              <a:defRPr/>
            </a:pPr>
            <a:r>
              <a:rPr lang="en-US" sz="1800" dirty="0" smtClean="0"/>
              <a:t>activity:   big ideas, familiarity </a:t>
            </a:r>
          </a:p>
          <a:p>
            <a:pPr marL="514350" indent="-514350" fontAlgn="auto">
              <a:spcAft>
                <a:spcPts val="0"/>
              </a:spcAft>
              <a:buClr>
                <a:schemeClr val="accent3"/>
              </a:buClr>
              <a:buFont typeface="Wingdings 2"/>
              <a:buNone/>
              <a:defRPr/>
            </a:pPr>
            <a:r>
              <a:rPr lang="en-US" sz="1800" dirty="0" smtClean="0"/>
              <a:t> </a:t>
            </a:r>
          </a:p>
          <a:p>
            <a:pPr marL="514350" indent="-514350" fontAlgn="auto">
              <a:spcAft>
                <a:spcPts val="0"/>
              </a:spcAft>
              <a:buClr>
                <a:schemeClr val="accent3"/>
              </a:buClr>
              <a:buFont typeface="Wingdings 2"/>
              <a:buAutoNum type="arabicPeriod" startAt="5"/>
              <a:defRPr/>
            </a:pPr>
            <a:endParaRPr lang="en-US" sz="1800" dirty="0" smtClean="0"/>
          </a:p>
          <a:p>
            <a:pPr marL="640080" lvl="1" indent="-246888" fontAlgn="auto">
              <a:spcAft>
                <a:spcPts val="0"/>
              </a:spcAft>
              <a:buFont typeface="Wingdings 2"/>
              <a:buNone/>
              <a:defRPr/>
            </a:pPr>
            <a:endParaRPr lang="en-US" sz="1800" dirty="0" smtClean="0"/>
          </a:p>
          <a:p>
            <a:pPr marL="274320" indent="-274320" fontAlgn="auto">
              <a:spcAft>
                <a:spcPts val="0"/>
              </a:spcAft>
              <a:buClr>
                <a:schemeClr val="accent3"/>
              </a:buClr>
              <a:buFont typeface="Wingdings 2"/>
              <a:buNone/>
              <a:defRPr/>
            </a:pPr>
            <a:endParaRPr lang="en-US" sz="1800" dirty="0"/>
          </a:p>
          <a:p>
            <a:pPr marL="274320" indent="-274320" fontAlgn="auto">
              <a:spcAft>
                <a:spcPts val="0"/>
              </a:spcAft>
              <a:buClr>
                <a:schemeClr val="accent3"/>
              </a:buClr>
              <a:buFont typeface="Wingdings 2"/>
              <a:buChar char=""/>
              <a:defRPr/>
            </a:pPr>
            <a:endParaRPr lang="en-US" sz="1800" b="1" dirty="0" smtClean="0"/>
          </a:p>
          <a:p>
            <a:pPr marL="274320" indent="-274320" fontAlgn="auto">
              <a:spcAft>
                <a:spcPts val="0"/>
              </a:spcAft>
              <a:buClr>
                <a:schemeClr val="accent3"/>
              </a:buClr>
              <a:buFont typeface="Wingdings 2"/>
              <a:buChar char=""/>
              <a:defRPr/>
            </a:pPr>
            <a:endParaRPr lang="en-US" sz="1800" b="1" dirty="0" smtClean="0"/>
          </a:p>
          <a:p>
            <a:pPr marL="274320" indent="-274320" algn="ctr" fontAlgn="auto">
              <a:spcAft>
                <a:spcPts val="0"/>
              </a:spcAft>
              <a:buClr>
                <a:schemeClr val="accent3"/>
              </a:buClr>
              <a:buFont typeface="Wingdings 2"/>
              <a:buNone/>
              <a:defRPr/>
            </a:pPr>
            <a:endParaRPr lang="en-US" sz="1800" dirty="0" smtClean="0"/>
          </a:p>
          <a:p>
            <a:pPr marL="274320" indent="-274320" fontAlgn="auto">
              <a:spcAft>
                <a:spcPts val="0"/>
              </a:spcAft>
              <a:buClr>
                <a:schemeClr val="accent3"/>
              </a:buClr>
              <a:buFont typeface="Wingdings 2"/>
              <a:buChar char=""/>
              <a:defRPr/>
            </a:pPr>
            <a:endParaRPr lang="en-US" sz="1800" dirty="0" smtClean="0"/>
          </a:p>
          <a:p>
            <a:pPr marL="274320" indent="-274320" fontAlgn="auto">
              <a:spcAft>
                <a:spcPts val="0"/>
              </a:spcAft>
              <a:buClr>
                <a:schemeClr val="accent3"/>
              </a:buClr>
              <a:buFont typeface="Wingdings 2"/>
              <a:buNone/>
              <a:defRPr/>
            </a:pPr>
            <a:endParaRPr lang="en-US" sz="1800" dirty="0" smtClean="0"/>
          </a:p>
          <a:p>
            <a:pPr marL="274320" indent="-274320" fontAlgn="auto">
              <a:spcAft>
                <a:spcPts val="0"/>
              </a:spcAft>
              <a:buClr>
                <a:schemeClr val="accent3"/>
              </a:buClr>
              <a:buFont typeface="Wingdings 2"/>
              <a:buNone/>
              <a:defRPr/>
            </a:pPr>
            <a:endParaRPr lang="en-US" sz="1800" dirty="0"/>
          </a:p>
          <a:p>
            <a:pPr marL="274320" indent="-274320" fontAlgn="auto">
              <a:spcAft>
                <a:spcPts val="0"/>
              </a:spcAft>
              <a:buClr>
                <a:schemeClr val="accent3"/>
              </a:buClr>
              <a:buFont typeface="Wingdings 2"/>
              <a:buNone/>
              <a:defRPr/>
            </a:pPr>
            <a:endParaRPr lang="en-US" sz="1800" u="sng" dirty="0" smtClean="0"/>
          </a:p>
          <a:p>
            <a:pPr marL="274320" indent="-274320" fontAlgn="auto">
              <a:spcAft>
                <a:spcPts val="0"/>
              </a:spcAft>
              <a:buClr>
                <a:schemeClr val="accent3"/>
              </a:buClr>
              <a:buFont typeface="Wingdings 2"/>
              <a:buNone/>
              <a:defRPr/>
            </a:pPr>
            <a:endParaRPr lang="en-US" sz="1800" dirty="0"/>
          </a:p>
          <a:p>
            <a:pPr marL="274320" indent="-274320" fontAlgn="auto">
              <a:spcAft>
                <a:spcPts val="0"/>
              </a:spcAft>
              <a:buClr>
                <a:schemeClr val="accent3"/>
              </a:buClr>
              <a:buFont typeface="Wingdings 2"/>
              <a:buChar char=""/>
              <a:defRPr/>
            </a:pPr>
            <a:endParaRPr lang="en-US" sz="1800" u="sng" dirty="0" smtClean="0"/>
          </a:p>
          <a:p>
            <a:pPr marL="274320" indent="-274320" fontAlgn="auto">
              <a:spcAft>
                <a:spcPts val="0"/>
              </a:spcAft>
              <a:buClr>
                <a:schemeClr val="accent3"/>
              </a:buClr>
              <a:buFont typeface="Wingdings 2"/>
              <a:buNone/>
              <a:defRPr/>
            </a:pPr>
            <a:endParaRPr lang="en-US" sz="1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Eight Common Curriculum Design</a:t>
            </a:r>
            <a:endParaRPr lang="en-US" dirty="0"/>
          </a:p>
        </p:txBody>
      </p:sp>
      <p:sp>
        <p:nvSpPr>
          <p:cNvPr id="3" name="Content Placeholder 2"/>
          <p:cNvSpPr>
            <a:spLocks noGrp="1"/>
          </p:cNvSpPr>
          <p:nvPr>
            <p:ph idx="1"/>
          </p:nvPr>
        </p:nvSpPr>
        <p:spPr>
          <a:xfrm>
            <a:off x="457200" y="2209800"/>
            <a:ext cx="8229600" cy="4648200"/>
          </a:xfrm>
        </p:spPr>
        <p:txBody>
          <a:bodyPr>
            <a:normAutofit fontScale="25000" lnSpcReduction="20000"/>
          </a:bodyPr>
          <a:lstStyle/>
          <a:p>
            <a:pPr marL="274320" indent="-274320" fontAlgn="auto">
              <a:spcAft>
                <a:spcPts val="0"/>
              </a:spcAft>
              <a:buClr>
                <a:schemeClr val="accent3"/>
              </a:buClr>
              <a:buFont typeface="Wingdings 2"/>
              <a:buNone/>
              <a:defRPr/>
            </a:pPr>
            <a:r>
              <a:rPr lang="en-US" sz="7200" dirty="0" smtClean="0"/>
              <a:t>5.  </a:t>
            </a:r>
            <a:r>
              <a:rPr lang="en-US" sz="7200" b="1" dirty="0" smtClean="0"/>
              <a:t>Interdisciplinary Learning </a:t>
            </a:r>
          </a:p>
          <a:p>
            <a:pPr marL="274320" indent="-274320" fontAlgn="auto">
              <a:spcAft>
                <a:spcPts val="0"/>
              </a:spcAft>
              <a:buClr>
                <a:schemeClr val="accent3"/>
              </a:buClr>
              <a:buFont typeface="Wingdings 2"/>
              <a:buNone/>
              <a:defRPr/>
            </a:pPr>
            <a:r>
              <a:rPr lang="en-US" sz="7200" dirty="0" smtClean="0"/>
              <a:t>purpose:  making connection</a:t>
            </a:r>
          </a:p>
          <a:p>
            <a:pPr marL="274320" indent="-274320" fontAlgn="auto">
              <a:spcAft>
                <a:spcPts val="0"/>
              </a:spcAft>
              <a:buClr>
                <a:schemeClr val="accent3"/>
              </a:buClr>
              <a:buFont typeface="Wingdings 2"/>
              <a:buNone/>
              <a:defRPr/>
            </a:pPr>
            <a:r>
              <a:rPr lang="en-US" sz="7200" dirty="0" smtClean="0"/>
              <a:t>activity:  application</a:t>
            </a:r>
          </a:p>
          <a:p>
            <a:pPr marL="274320" indent="-274320" fontAlgn="auto">
              <a:spcAft>
                <a:spcPts val="0"/>
              </a:spcAft>
              <a:buClr>
                <a:schemeClr val="accent3"/>
              </a:buClr>
              <a:buFont typeface="Wingdings 2"/>
              <a:buNone/>
              <a:defRPr/>
            </a:pPr>
            <a:endParaRPr lang="en-US" sz="7200" dirty="0" smtClean="0"/>
          </a:p>
          <a:p>
            <a:pPr marL="514350" indent="-514350" fontAlgn="auto">
              <a:spcAft>
                <a:spcPts val="0"/>
              </a:spcAft>
              <a:buClr>
                <a:schemeClr val="accent3"/>
              </a:buClr>
              <a:buFont typeface="Wingdings 2"/>
              <a:buNone/>
              <a:defRPr/>
            </a:pPr>
            <a:r>
              <a:rPr lang="en-US" sz="7200" dirty="0" smtClean="0"/>
              <a:t>6.  </a:t>
            </a:r>
            <a:r>
              <a:rPr lang="en-US" sz="7200" b="1" dirty="0" smtClean="0"/>
              <a:t>Cooperative Learning</a:t>
            </a:r>
          </a:p>
          <a:p>
            <a:pPr marL="514350" indent="-514350" fontAlgn="auto">
              <a:spcAft>
                <a:spcPts val="0"/>
              </a:spcAft>
              <a:buClr>
                <a:schemeClr val="accent3"/>
              </a:buClr>
              <a:buFont typeface="Wingdings 2"/>
              <a:buNone/>
              <a:defRPr/>
            </a:pPr>
            <a:r>
              <a:rPr lang="en-US" sz="7200" dirty="0" smtClean="0"/>
              <a:t>purpose: coordinating social skills</a:t>
            </a:r>
          </a:p>
          <a:p>
            <a:pPr marL="514350" indent="-514350" fontAlgn="auto">
              <a:spcAft>
                <a:spcPts val="0"/>
              </a:spcAft>
              <a:buClr>
                <a:schemeClr val="accent3"/>
              </a:buClr>
              <a:buFont typeface="Wingdings 2"/>
              <a:buNone/>
              <a:defRPr/>
            </a:pPr>
            <a:r>
              <a:rPr lang="en-US" sz="7200" dirty="0" smtClean="0"/>
              <a:t>activity:   group work</a:t>
            </a:r>
          </a:p>
          <a:p>
            <a:pPr marL="514350" indent="-514350" fontAlgn="auto">
              <a:spcAft>
                <a:spcPts val="0"/>
              </a:spcAft>
              <a:buClr>
                <a:schemeClr val="accent3"/>
              </a:buClr>
              <a:buFont typeface="Wingdings 2"/>
              <a:buNone/>
              <a:defRPr/>
            </a:pPr>
            <a:endParaRPr lang="en-US" sz="7200" dirty="0" smtClean="0"/>
          </a:p>
          <a:p>
            <a:pPr marL="514350" indent="-514350" fontAlgn="auto">
              <a:spcAft>
                <a:spcPts val="0"/>
              </a:spcAft>
              <a:buClr>
                <a:schemeClr val="accent3"/>
              </a:buClr>
              <a:buFont typeface="Wingdings 2"/>
              <a:buNone/>
              <a:defRPr/>
            </a:pPr>
            <a:r>
              <a:rPr lang="en-US" sz="7200" dirty="0" smtClean="0"/>
              <a:t>7.  </a:t>
            </a:r>
            <a:r>
              <a:rPr lang="en-US" sz="7200" b="1" dirty="0" smtClean="0"/>
              <a:t>Problem Solving</a:t>
            </a:r>
          </a:p>
          <a:p>
            <a:pPr marL="514350" indent="-514350" fontAlgn="auto">
              <a:spcAft>
                <a:spcPts val="0"/>
              </a:spcAft>
              <a:buClr>
                <a:schemeClr val="accent3"/>
              </a:buClr>
              <a:buFont typeface="Wingdings 2"/>
              <a:buNone/>
              <a:defRPr/>
            </a:pPr>
            <a:r>
              <a:rPr lang="en-US" sz="7200" dirty="0" smtClean="0"/>
              <a:t>purpose:  apply skills</a:t>
            </a:r>
          </a:p>
          <a:p>
            <a:pPr marL="514350" indent="-514350" fontAlgn="auto">
              <a:spcAft>
                <a:spcPts val="0"/>
              </a:spcAft>
              <a:buClr>
                <a:schemeClr val="accent3"/>
              </a:buClr>
              <a:buFont typeface="Wingdings 2"/>
              <a:buNone/>
              <a:defRPr/>
            </a:pPr>
            <a:r>
              <a:rPr lang="en-US" sz="7200" dirty="0" smtClean="0"/>
              <a:t>activity:  current events</a:t>
            </a:r>
          </a:p>
          <a:p>
            <a:pPr marL="514350" indent="-514350" fontAlgn="auto">
              <a:spcAft>
                <a:spcPts val="0"/>
              </a:spcAft>
              <a:buClr>
                <a:schemeClr val="accent3"/>
              </a:buClr>
              <a:buFont typeface="Wingdings 2"/>
              <a:buNone/>
              <a:defRPr/>
            </a:pPr>
            <a:endParaRPr lang="en-US" sz="7200" dirty="0" smtClean="0"/>
          </a:p>
          <a:p>
            <a:pPr marL="514350" indent="-514350" fontAlgn="auto">
              <a:spcAft>
                <a:spcPts val="0"/>
              </a:spcAft>
              <a:buClr>
                <a:schemeClr val="accent3"/>
              </a:buClr>
              <a:buFont typeface="Wingdings 2"/>
              <a:buNone/>
              <a:defRPr/>
            </a:pPr>
            <a:r>
              <a:rPr lang="en-US" sz="7200" dirty="0" smtClean="0"/>
              <a:t>8.  </a:t>
            </a:r>
            <a:r>
              <a:rPr lang="en-US" sz="7200" b="1" dirty="0" smtClean="0"/>
              <a:t>Critical and Creative Thinking</a:t>
            </a:r>
          </a:p>
          <a:p>
            <a:pPr marL="514350" indent="-514350" fontAlgn="auto">
              <a:spcAft>
                <a:spcPts val="0"/>
              </a:spcAft>
              <a:buClr>
                <a:schemeClr val="accent3"/>
              </a:buClr>
              <a:buFont typeface="Wingdings 2"/>
              <a:buNone/>
              <a:defRPr/>
            </a:pPr>
            <a:r>
              <a:rPr lang="en-US" sz="7200" dirty="0" smtClean="0"/>
              <a:t>purpose:  construction of new forms</a:t>
            </a:r>
          </a:p>
          <a:p>
            <a:pPr marL="514350" indent="-514350" fontAlgn="auto">
              <a:spcAft>
                <a:spcPts val="0"/>
              </a:spcAft>
              <a:buClr>
                <a:schemeClr val="accent3"/>
              </a:buClr>
              <a:buFont typeface="Wingdings 2"/>
              <a:buNone/>
              <a:defRPr/>
            </a:pPr>
            <a:r>
              <a:rPr lang="en-US" sz="7200" dirty="0" smtClean="0"/>
              <a:t>activity:  model building, imagination</a:t>
            </a:r>
          </a:p>
          <a:p>
            <a:pPr marL="514350" indent="-514350" fontAlgn="auto">
              <a:spcAft>
                <a:spcPts val="0"/>
              </a:spcAft>
              <a:buClr>
                <a:schemeClr val="accent3"/>
              </a:buClr>
              <a:buFont typeface="Wingdings 2"/>
              <a:buNone/>
              <a:defRPr/>
            </a:pPr>
            <a:r>
              <a:rPr lang="en-US" sz="9600" dirty="0" smtClean="0"/>
              <a:t> </a:t>
            </a:r>
          </a:p>
          <a:p>
            <a:pPr marL="514350" indent="-514350" fontAlgn="auto">
              <a:spcAft>
                <a:spcPts val="0"/>
              </a:spcAft>
              <a:buClr>
                <a:schemeClr val="accent3"/>
              </a:buClr>
              <a:buFont typeface="Wingdings 2"/>
              <a:buAutoNum type="arabicPeriod" startAt="5"/>
              <a:defRPr/>
            </a:pPr>
            <a:endParaRPr lang="en-US" sz="2800" dirty="0" smtClean="0"/>
          </a:p>
          <a:p>
            <a:pPr marL="640080" lvl="1" indent="-246888" fontAlgn="auto">
              <a:spcAft>
                <a:spcPts val="0"/>
              </a:spcAft>
              <a:buFont typeface="Wingdings 2"/>
              <a:buNone/>
              <a:defRPr/>
            </a:pPr>
            <a:endParaRPr lang="en-US" sz="2000" dirty="0" smtClean="0"/>
          </a:p>
          <a:p>
            <a:pPr marL="274320" indent="-274320" fontAlgn="auto">
              <a:spcAft>
                <a:spcPts val="0"/>
              </a:spcAft>
              <a:buClr>
                <a:schemeClr val="accent3"/>
              </a:buClr>
              <a:buFont typeface="Wingdings 2"/>
              <a:buNone/>
              <a:defRPr/>
            </a:pPr>
            <a:endParaRPr lang="en-US" sz="2800" dirty="0"/>
          </a:p>
          <a:p>
            <a:pPr marL="274320" indent="-274320" fontAlgn="auto">
              <a:spcAft>
                <a:spcPts val="0"/>
              </a:spcAft>
              <a:buClr>
                <a:schemeClr val="accent3"/>
              </a:buClr>
              <a:buFont typeface="Wingdings 2"/>
              <a:buChar char=""/>
              <a:defRPr/>
            </a:pPr>
            <a:endParaRPr lang="en-US" sz="2800" b="1" dirty="0" smtClean="0"/>
          </a:p>
          <a:p>
            <a:pPr marL="274320" indent="-274320" fontAlgn="auto">
              <a:spcAft>
                <a:spcPts val="0"/>
              </a:spcAft>
              <a:buClr>
                <a:schemeClr val="accent3"/>
              </a:buClr>
              <a:buFont typeface="Wingdings 2"/>
              <a:buChar char=""/>
              <a:defRPr/>
            </a:pPr>
            <a:endParaRPr lang="en-US" sz="2800" b="1" dirty="0" smtClean="0"/>
          </a:p>
          <a:p>
            <a:pPr marL="274320" indent="-274320" algn="ctr" fontAlgn="auto">
              <a:spcAft>
                <a:spcPts val="0"/>
              </a:spcAft>
              <a:buClr>
                <a:schemeClr val="accent3"/>
              </a:buClr>
              <a:buFont typeface="Wingdings 2"/>
              <a:buNone/>
              <a:defRPr/>
            </a:pPr>
            <a:endParaRPr lang="en-US" sz="2800" dirty="0" smtClean="0"/>
          </a:p>
          <a:p>
            <a:pPr marL="274320" indent="-274320" fontAlgn="auto">
              <a:spcAft>
                <a:spcPts val="0"/>
              </a:spcAft>
              <a:buClr>
                <a:schemeClr val="accent3"/>
              </a:buClr>
              <a:buFont typeface="Wingdings 2"/>
              <a:buChar char=""/>
              <a:defRPr/>
            </a:pPr>
            <a:endParaRPr lang="en-US" sz="2800" dirty="0" smtClean="0"/>
          </a:p>
          <a:p>
            <a:pPr marL="274320" indent="-274320" fontAlgn="auto">
              <a:spcAft>
                <a:spcPts val="0"/>
              </a:spcAft>
              <a:buClr>
                <a:schemeClr val="accent3"/>
              </a:buClr>
              <a:buFont typeface="Wingdings 2"/>
              <a:buNone/>
              <a:defRPr/>
            </a:pPr>
            <a:endParaRPr lang="en-US" sz="2400"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None/>
              <a:defRPr/>
            </a:pPr>
            <a:endParaRPr lang="en-US" u="sng" dirty="0" smtClean="0"/>
          </a:p>
          <a:p>
            <a:pPr marL="274320" indent="-274320" fontAlgn="auto">
              <a:spcAft>
                <a:spcPts val="0"/>
              </a:spcAft>
              <a:buClr>
                <a:schemeClr val="accent3"/>
              </a:buClr>
              <a:buFont typeface="Wingdings 2"/>
              <a:buNone/>
              <a:defRPr/>
            </a:pPr>
            <a:endParaRPr lang="en-US" sz="2400" dirty="0"/>
          </a:p>
          <a:p>
            <a:pPr marL="274320" indent="-274320" fontAlgn="auto">
              <a:spcAft>
                <a:spcPts val="0"/>
              </a:spcAft>
              <a:buClr>
                <a:schemeClr val="accent3"/>
              </a:buClr>
              <a:buFont typeface="Wingdings 2"/>
              <a:buChar char=""/>
              <a:defRPr/>
            </a:pPr>
            <a:endParaRPr lang="en-US" u="sng" dirty="0" smtClean="0"/>
          </a:p>
          <a:p>
            <a:pPr marL="274320" indent="-274320" fontAlgn="auto">
              <a:spcAft>
                <a:spcPts val="0"/>
              </a:spcAft>
              <a:buClr>
                <a:schemeClr val="accent3"/>
              </a:buClr>
              <a:buFont typeface="Wingdings 2"/>
              <a:buNone/>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z="4000" smtClean="0"/>
              <a:t>How Do We Define Curriculum?</a:t>
            </a:r>
          </a:p>
        </p:txBody>
      </p:sp>
      <p:sp>
        <p:nvSpPr>
          <p:cNvPr id="18434" name="Content Placeholder 2"/>
          <p:cNvSpPr>
            <a:spLocks noGrp="1"/>
          </p:cNvSpPr>
          <p:nvPr>
            <p:ph idx="1"/>
          </p:nvPr>
        </p:nvSpPr>
        <p:spPr/>
        <p:txBody>
          <a:bodyPr/>
          <a:lstStyle/>
          <a:p>
            <a:r>
              <a:rPr lang="en-US" sz="3600" smtClean="0"/>
              <a:t>Curriculum is all planned learning for which the school is responsible.</a:t>
            </a:r>
          </a:p>
          <a:p>
            <a:r>
              <a:rPr lang="en-US" sz="3600" smtClean="0"/>
              <a:t>Curriculum is all the experiences learners have under the guidance of the school.</a:t>
            </a:r>
          </a:p>
          <a:p>
            <a:pPr>
              <a:buFont typeface="Wingdings 2" pitchFamily="18" charset="2"/>
              <a:buNone/>
            </a:pPr>
            <a:r>
              <a:rPr lang="en-US" sz="3600" smtClean="0"/>
              <a:t>    John Delnay (1959.)</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How Do We Define Curriculum?</a:t>
            </a:r>
          </a:p>
        </p:txBody>
      </p:sp>
      <p:sp>
        <p:nvSpPr>
          <p:cNvPr id="20482" name="Content Placeholder 2"/>
          <p:cNvSpPr>
            <a:spLocks noGrp="1"/>
          </p:cNvSpPr>
          <p:nvPr>
            <p:ph idx="1"/>
          </p:nvPr>
        </p:nvSpPr>
        <p:spPr/>
        <p:txBody>
          <a:bodyPr/>
          <a:lstStyle/>
          <a:p>
            <a:r>
              <a:rPr lang="en-US" smtClean="0"/>
              <a:t>According to Bandi &amp; Wales (2005), the most common definition derived from the word </a:t>
            </a:r>
            <a:r>
              <a:rPr lang="en-US" u="sng" smtClean="0"/>
              <a:t>Latin root, </a:t>
            </a:r>
            <a:r>
              <a:rPr lang="en-US" smtClean="0"/>
              <a:t>which means “racecourse.”</a:t>
            </a:r>
            <a:r>
              <a:rPr lang="en-US" u="sng" smtClean="0"/>
              <a:t> </a:t>
            </a:r>
          </a:p>
          <a:p>
            <a:r>
              <a:rPr lang="en-US" smtClean="0"/>
              <a:t>Bandi &amp; Wales (2005) also stated that “ for many students, the school curriculum is a race to be run, a series of obstacles or hurdles (subjects) to be passed.”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How Do We Define Curriculum?</a:t>
            </a:r>
          </a:p>
        </p:txBody>
      </p:sp>
      <p:sp>
        <p:nvSpPr>
          <p:cNvPr id="22530" name="Content Placeholder 2"/>
          <p:cNvSpPr>
            <a:spLocks noGrp="1"/>
          </p:cNvSpPr>
          <p:nvPr>
            <p:ph idx="1"/>
          </p:nvPr>
        </p:nvSpPr>
        <p:spPr/>
        <p:txBody>
          <a:bodyPr/>
          <a:lstStyle/>
          <a:p>
            <a:r>
              <a:rPr lang="en-US" smtClean="0"/>
              <a:t>It is important to keep in mind that schools in the Western Civilization have been heavily influenced since the fourth century B.C. by the philosophies of Plato and Aristotle and the word curriculum has been used historically to describe the subjects that are being taught during the classical period of Greek Civilization.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How Do We Define Curriculum?</a:t>
            </a:r>
          </a:p>
        </p:txBody>
      </p:sp>
      <p:sp>
        <p:nvSpPr>
          <p:cNvPr id="24578" name="Content Placeholder 2"/>
          <p:cNvSpPr>
            <a:spLocks noGrp="1"/>
          </p:cNvSpPr>
          <p:nvPr>
            <p:ph idx="1"/>
          </p:nvPr>
        </p:nvSpPr>
        <p:spPr/>
        <p:txBody>
          <a:bodyPr/>
          <a:lstStyle/>
          <a:p>
            <a:r>
              <a:rPr lang="en-US" smtClean="0"/>
              <a:t>The interpretation of the word curriculum has broaden in the 20</a:t>
            </a:r>
            <a:r>
              <a:rPr lang="en-US" baseline="30000" smtClean="0"/>
              <a:t>th</a:t>
            </a:r>
            <a:r>
              <a:rPr lang="en-US" smtClean="0"/>
              <a:t> century to include subjects other that the Classics.  Today school documents, newspaper articles, committee reports, and many academic textbooks refer to any and all subjects offered are prescribed as the curriculum of the school.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Curriculum as a Discipline</a:t>
            </a:r>
          </a:p>
        </p:txBody>
      </p:sp>
      <p:sp>
        <p:nvSpPr>
          <p:cNvPr id="26626" name="Content Placeholder 2"/>
          <p:cNvSpPr>
            <a:spLocks noGrp="1"/>
          </p:cNvSpPr>
          <p:nvPr>
            <p:ph idx="1"/>
          </p:nvPr>
        </p:nvSpPr>
        <p:spPr/>
        <p:txBody>
          <a:bodyPr/>
          <a:lstStyle/>
          <a:p>
            <a:endParaRPr lang="en-US" smtClean="0"/>
          </a:p>
          <a:p>
            <a:r>
              <a:rPr lang="en-US" smtClean="0"/>
              <a:t>Curriculum as a discipline is a subject of study, and on the Graduate level of Higher Education  a major field of study.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z="4000" smtClean="0"/>
              <a:t>Curriculum as a Discipline</a:t>
            </a:r>
          </a:p>
        </p:txBody>
      </p:sp>
      <p:sp>
        <p:nvSpPr>
          <p:cNvPr id="3" name="Content Placeholder 2"/>
          <p:cNvSpPr>
            <a:spLocks noGrp="1"/>
          </p:cNvSpPr>
          <p:nvPr>
            <p:ph idx="1"/>
          </p:nvPr>
        </p:nvSpPr>
        <p:spPr/>
        <p:txBody>
          <a:bodyPr>
            <a:normAutofit lnSpcReduction="10000"/>
          </a:bodyPr>
          <a:lstStyle/>
          <a:p>
            <a:pPr marL="274320" indent="0" fontAlgn="auto">
              <a:spcAft>
                <a:spcPts val="0"/>
              </a:spcAft>
              <a:buClr>
                <a:schemeClr val="accent3"/>
              </a:buClr>
              <a:buFont typeface="Wingdings 2"/>
              <a:buNone/>
              <a:defRPr/>
            </a:pPr>
            <a:r>
              <a:rPr lang="en-US" sz="2800" dirty="0" smtClean="0"/>
              <a:t>Graduate and undergraduate students take</a:t>
            </a:r>
          </a:p>
          <a:p>
            <a:pPr marL="274320" indent="0" fontAlgn="auto">
              <a:spcAft>
                <a:spcPts val="0"/>
              </a:spcAft>
              <a:buClr>
                <a:schemeClr val="accent3"/>
              </a:buClr>
              <a:buFont typeface="Wingdings 2"/>
              <a:buNone/>
              <a:defRPr/>
            </a:pPr>
            <a:r>
              <a:rPr lang="en-US" sz="2800" dirty="0" smtClean="0"/>
              <a:t>courses in:</a:t>
            </a:r>
          </a:p>
          <a:p>
            <a:pPr marL="274320" indent="-274320" fontAlgn="auto">
              <a:spcAft>
                <a:spcPts val="0"/>
              </a:spcAft>
              <a:buClr>
                <a:schemeClr val="accent3"/>
              </a:buClr>
              <a:buFont typeface="Wingdings 2"/>
              <a:buChar char=""/>
              <a:defRPr/>
            </a:pPr>
            <a:r>
              <a:rPr lang="en-US" sz="2400" dirty="0" smtClean="0"/>
              <a:t>Curriculum development</a:t>
            </a:r>
          </a:p>
          <a:p>
            <a:pPr marL="274320" indent="-274320" fontAlgn="auto">
              <a:spcAft>
                <a:spcPts val="0"/>
              </a:spcAft>
              <a:buClr>
                <a:schemeClr val="accent3"/>
              </a:buClr>
              <a:buFont typeface="Wingdings 2"/>
              <a:buChar char=""/>
              <a:defRPr/>
            </a:pPr>
            <a:r>
              <a:rPr lang="en-US" sz="2400" dirty="0" smtClean="0"/>
              <a:t>Curriculum theory</a:t>
            </a:r>
          </a:p>
          <a:p>
            <a:pPr marL="274320" indent="-274320" fontAlgn="auto">
              <a:spcAft>
                <a:spcPts val="0"/>
              </a:spcAft>
              <a:buClr>
                <a:schemeClr val="accent3"/>
              </a:buClr>
              <a:buFont typeface="Wingdings 2"/>
              <a:buChar char=""/>
              <a:defRPr/>
            </a:pPr>
            <a:r>
              <a:rPr lang="en-US" sz="2400" dirty="0" smtClean="0"/>
              <a:t>Curriculum Evaluation</a:t>
            </a:r>
          </a:p>
          <a:p>
            <a:pPr marL="274320" indent="-274320" fontAlgn="auto">
              <a:spcAft>
                <a:spcPts val="0"/>
              </a:spcAft>
              <a:buClr>
                <a:schemeClr val="accent3"/>
              </a:buClr>
              <a:buFont typeface="Wingdings 2"/>
              <a:buChar char=""/>
              <a:defRPr/>
            </a:pPr>
            <a:r>
              <a:rPr lang="en-US" sz="2400" dirty="0" smtClean="0"/>
              <a:t>Secondary School Curriculum</a:t>
            </a:r>
          </a:p>
          <a:p>
            <a:pPr marL="274320" indent="-274320" fontAlgn="auto">
              <a:spcAft>
                <a:spcPts val="0"/>
              </a:spcAft>
              <a:buClr>
                <a:schemeClr val="accent3"/>
              </a:buClr>
              <a:buFont typeface="Wingdings 2"/>
              <a:buChar char=""/>
              <a:defRPr/>
            </a:pPr>
            <a:r>
              <a:rPr lang="en-US" sz="2400" dirty="0" smtClean="0"/>
              <a:t>Elementary School Curriculum</a:t>
            </a:r>
          </a:p>
          <a:p>
            <a:pPr marL="274320" indent="-274320" fontAlgn="auto">
              <a:spcAft>
                <a:spcPts val="0"/>
              </a:spcAft>
              <a:buClr>
                <a:schemeClr val="accent3"/>
              </a:buClr>
              <a:buFont typeface="Wingdings 2"/>
              <a:buChar char=""/>
              <a:defRPr/>
            </a:pPr>
            <a:r>
              <a:rPr lang="en-US" sz="2400" dirty="0" smtClean="0"/>
              <a:t>Middle School Curriculum</a:t>
            </a:r>
          </a:p>
          <a:p>
            <a:pPr marL="274320" indent="-274320" fontAlgn="auto">
              <a:spcAft>
                <a:spcPts val="0"/>
              </a:spcAft>
              <a:buClr>
                <a:schemeClr val="accent3"/>
              </a:buClr>
              <a:buFont typeface="Wingdings 2"/>
              <a:buChar char=""/>
              <a:defRPr/>
            </a:pPr>
            <a:r>
              <a:rPr lang="en-US" sz="2400" dirty="0" smtClean="0"/>
              <a:t>Community College Curriculum</a:t>
            </a:r>
          </a:p>
          <a:p>
            <a:pPr marL="274320" indent="-274320" fontAlgn="auto">
              <a:spcAft>
                <a:spcPts val="0"/>
              </a:spcAft>
              <a:buClr>
                <a:schemeClr val="accent3"/>
              </a:buClr>
              <a:buFont typeface="Wingdings 2"/>
              <a:buChar char=""/>
              <a:defRPr/>
            </a:pPr>
            <a:r>
              <a:rPr lang="en-US" sz="2400" dirty="0" smtClean="0"/>
              <a:t>Curriculum in Higher Education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History of Curriculum</a:t>
            </a:r>
          </a:p>
        </p:txBody>
      </p:sp>
      <p:sp>
        <p:nvSpPr>
          <p:cNvPr id="30722" name="Content Placeholder 2"/>
          <p:cNvSpPr>
            <a:spLocks noGrp="1"/>
          </p:cNvSpPr>
          <p:nvPr>
            <p:ph idx="1"/>
          </p:nvPr>
        </p:nvSpPr>
        <p:spPr/>
        <p:txBody>
          <a:bodyPr/>
          <a:lstStyle/>
          <a:p>
            <a:endParaRPr lang="en-US" smtClean="0"/>
          </a:p>
          <a:p>
            <a:pPr>
              <a:buFont typeface="Wingdings 2" pitchFamily="18" charset="2"/>
              <a:buNone/>
            </a:pPr>
            <a:endParaRPr lang="en-US" smtClean="0"/>
          </a:p>
          <a:p>
            <a:pPr algn="ctr">
              <a:buFont typeface="Wingdings 2" pitchFamily="18" charset="2"/>
              <a:buNone/>
            </a:pPr>
            <a:r>
              <a:rPr lang="en-US" smtClean="0"/>
              <a:t>Three focus points for Curriculum Decisions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195</TotalTime>
  <Words>1019</Words>
  <Application>Microsoft Office PowerPoint</Application>
  <PresentationFormat>On-screen Show (4:3)</PresentationFormat>
  <Paragraphs>352</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Constantia</vt:lpstr>
      <vt:lpstr>Arial</vt:lpstr>
      <vt:lpstr>Calibri</vt:lpstr>
      <vt:lpstr>Wingdings 2</vt:lpstr>
      <vt:lpstr>Microsoft Uighur</vt:lpstr>
      <vt:lpstr>Flow</vt:lpstr>
      <vt:lpstr>         Curriculum Development</vt:lpstr>
      <vt:lpstr>How Do We Define Curriculum?</vt:lpstr>
      <vt:lpstr>How Do We Define Curriculum?</vt:lpstr>
      <vt:lpstr>How Do We Define Curriculum?</vt:lpstr>
      <vt:lpstr>How Do We Define Curriculum?</vt:lpstr>
      <vt:lpstr>How Do We Define Curriculum?</vt:lpstr>
      <vt:lpstr>Curriculum as a Discipline</vt:lpstr>
      <vt:lpstr>Curriculum as a Discipline</vt:lpstr>
      <vt:lpstr>History of Curriculum</vt:lpstr>
      <vt:lpstr>History of Curriculum</vt:lpstr>
      <vt:lpstr>History of Curriculum</vt:lpstr>
      <vt:lpstr>History of Curriculum</vt:lpstr>
      <vt:lpstr>History of Curriculum</vt:lpstr>
      <vt:lpstr>History of Curriculum</vt:lpstr>
      <vt:lpstr>Colonial America</vt:lpstr>
      <vt:lpstr>Colonial America</vt:lpstr>
      <vt:lpstr>19th Century</vt:lpstr>
      <vt:lpstr>20th Century</vt:lpstr>
      <vt:lpstr>20th Century</vt:lpstr>
      <vt:lpstr>Foundations of Curriculum Planning</vt:lpstr>
      <vt:lpstr>20th Century</vt:lpstr>
      <vt:lpstr>Foundations of Curriculum Planning</vt:lpstr>
      <vt:lpstr>Philosophy and Curriculum Design</vt:lpstr>
      <vt:lpstr>Eight Common Curriculum Design</vt:lpstr>
      <vt:lpstr>Eight Common Curriculum Design</vt:lpstr>
    </vt:vector>
  </TitlesOfParts>
  <Company>Hillsborough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Development</dc:title>
  <dc:creator>samuelk</dc:creator>
  <cp:lastModifiedBy>CSH</cp:lastModifiedBy>
  <cp:revision>50</cp:revision>
  <dcterms:created xsi:type="dcterms:W3CDTF">2009-08-10T04:50:39Z</dcterms:created>
  <dcterms:modified xsi:type="dcterms:W3CDTF">2013-01-04T23:28:40Z</dcterms:modified>
</cp:coreProperties>
</file>