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710" autoAdjust="0"/>
  </p:normalViewPr>
  <p:slideViewPr>
    <p:cSldViewPr>
      <p:cViewPr varScale="1">
        <p:scale>
          <a:sx n="73" d="100"/>
          <a:sy n="73" d="100"/>
        </p:scale>
        <p:origin x="-1080" y="-90"/>
      </p:cViewPr>
      <p:guideLst>
        <p:guide orient="horz" pos="2160"/>
        <p:guide pos="2880"/>
      </p:guideLst>
    </p:cSldViewPr>
  </p:slideViewPr>
  <p:outlineViewPr>
    <p:cViewPr>
      <p:scale>
        <a:sx n="33" d="100"/>
        <a:sy n="33" d="100"/>
      </p:scale>
      <p:origin x="42"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5C14C260-EB82-4E36-90A5-36DD8C02F03F}" type="datetimeFigureOut">
              <a:rPr lang="en-US"/>
              <a:pPr>
                <a:defRPr/>
              </a:pPr>
              <a:t>1/11/2014</a:t>
            </a:fld>
            <a:endParaRPr lang="en-US"/>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n-US"/>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3DA77272-47DA-4FF1-A540-EA54BB7A20BA}"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DBF2174F-E853-4779-8DDF-C03243BC101F}" type="datetimeFigureOut">
              <a:rPr lang="en-US"/>
              <a:pPr>
                <a:defRPr/>
              </a:pPr>
              <a:t>1/11/2014</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DE7CD21C-7E0A-4ABE-9B95-53698ED8CDA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8B962B87-E0D2-41A1-BB05-2BCC152FBDF1}" type="datetimeFigureOut">
              <a:rPr lang="en-US"/>
              <a:pPr>
                <a:defRPr/>
              </a:pPr>
              <a:t>1/11/2014</a:t>
            </a:fld>
            <a:endParaRPr lang="en-US"/>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US"/>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F86DD5B7-4715-42AF-A37F-4798F3336211}"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DA68634B-F2F5-4D04-84AF-640C6FD0AED7}" type="datetimeFigureOut">
              <a:rPr lang="en-US"/>
              <a:pPr>
                <a:defRPr/>
              </a:pPr>
              <a:t>1/11/2014</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1B45BF69-7553-4625-9EA8-76C95268C00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pPr>
              <a:defRPr/>
            </a:pPr>
            <a:fld id="{0005CDF2-C25D-43C1-8CE3-C518FF984157}" type="datetimeFigureOut">
              <a:rPr lang="en-US"/>
              <a:pPr>
                <a:defRPr/>
              </a:pPr>
              <a:t>1/11/2014</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5E12AC27-0F6A-4DC1-AB71-7FA00DB0C07D}" type="slidenum">
              <a:rPr lang="en-US"/>
              <a:pPr>
                <a:defRPr/>
              </a:pPr>
              <a:t>‹#›</a:t>
            </a:fld>
            <a:endParaRPr lang="en-US"/>
          </a:p>
        </p:txBody>
      </p:sp>
      <p:sp>
        <p:nvSpPr>
          <p:cNvPr id="9" name="Footer Placeholder 13"/>
          <p:cNvSpPr>
            <a:spLocks noGrp="1"/>
          </p:cNvSpPr>
          <p:nvPr>
            <p:ph type="ftr" sz="quarter" idx="12"/>
          </p:nvPr>
        </p:nvSpPr>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rtlCol="0"/>
          <a:lstStyle>
            <a:lvl1pPr>
              <a:defRPr/>
            </a:lvl1pPr>
          </a:lstStyle>
          <a:p>
            <a:pPr>
              <a:defRPr/>
            </a:pPr>
            <a:fld id="{329802C1-795B-4069-A52D-058A8513EF81}" type="datetimeFigureOut">
              <a:rPr lang="en-US"/>
              <a:pPr>
                <a:defRPr/>
              </a:pPr>
              <a:t>1/11/2014</a:t>
            </a:fld>
            <a:endParaRPr lang="en-US"/>
          </a:p>
        </p:txBody>
      </p:sp>
      <p:sp>
        <p:nvSpPr>
          <p:cNvPr id="6" name="Slide Number Placeholder 9"/>
          <p:cNvSpPr>
            <a:spLocks noGrp="1"/>
          </p:cNvSpPr>
          <p:nvPr>
            <p:ph type="sldNum" sz="quarter" idx="11"/>
          </p:nvPr>
        </p:nvSpPr>
        <p:spPr/>
        <p:txBody>
          <a:bodyPr rtlCol="0"/>
          <a:lstStyle>
            <a:lvl1pPr>
              <a:defRPr/>
            </a:lvl1pPr>
          </a:lstStyle>
          <a:p>
            <a:pPr>
              <a:defRPr/>
            </a:pPr>
            <a:fld id="{4B3CD3F1-9666-498D-8EED-24ABF124FF5F}"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A3DD4974-BE9F-4C0D-BF93-024CFC0B79E3}" type="datetimeFigureOut">
              <a:rPr lang="en-US"/>
              <a:pPr>
                <a:defRPr/>
              </a:pPr>
              <a:t>1/11/2014</a:t>
            </a:fld>
            <a:endParaRPr lang="en-US"/>
          </a:p>
        </p:txBody>
      </p:sp>
      <p:sp>
        <p:nvSpPr>
          <p:cNvPr id="8" name="Slide Number Placeholder 11"/>
          <p:cNvSpPr>
            <a:spLocks noGrp="1"/>
          </p:cNvSpPr>
          <p:nvPr>
            <p:ph type="sldNum" sz="quarter" idx="11"/>
          </p:nvPr>
        </p:nvSpPr>
        <p:spPr/>
        <p:txBody>
          <a:bodyPr rtlCol="0"/>
          <a:lstStyle>
            <a:lvl1pPr>
              <a:defRPr/>
            </a:lvl1pPr>
          </a:lstStyle>
          <a:p>
            <a:pPr>
              <a:defRPr/>
            </a:pPr>
            <a:fld id="{E2ED0090-E719-4DC1-BD37-67209B7CB985}"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A0F91C56-30AC-422F-9B8C-6D3F2D9E49AC}" type="datetimeFigureOut">
              <a:rPr lang="en-US"/>
              <a:pPr>
                <a:defRPr/>
              </a:pPr>
              <a:t>1/11/2014</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83526192-6234-4F8A-A8A3-C260B3C270A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5BF832CC-09CB-4403-93ED-83586E128832}" type="datetimeFigureOut">
              <a:rPr lang="en-US"/>
              <a:pPr>
                <a:defRPr/>
              </a:pPr>
              <a:t>1/11/2014</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9D00E530-A3D3-48E3-A2BE-C519EFC0E69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A7D2A378-34E8-4700-80BA-B4D092DA9579}" type="datetimeFigureOut">
              <a:rPr lang="en-US"/>
              <a:pPr>
                <a:defRPr/>
              </a:pPr>
              <a:t>1/11/2014</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05645B43-566D-4B9E-A83A-B89780291DD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B70263B3-8CFB-4F6D-BDB8-827AC0578BEA}" type="datetimeFigureOut">
              <a:rPr lang="en-US"/>
              <a:pPr>
                <a:defRPr/>
              </a:pPr>
              <a:t>1/11/2014</a:t>
            </a:fld>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lvl1pPr>
          </a:lstStyle>
          <a:p>
            <a:pPr>
              <a:defRPr/>
            </a:pPr>
            <a:fld id="{A50CC89F-53D7-424D-8285-36F18E4F86C9}" type="slidenum">
              <a:rPr lang="en-US"/>
              <a:pPr>
                <a:defRPr/>
              </a:pPr>
              <a:t>‹#›</a:t>
            </a:fld>
            <a:endParaRPr lang="en-US"/>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fontAlgn="auto" latinLnBrk="0" hangingPunct="1">
              <a:spcBef>
                <a:spcPts val="0"/>
              </a:spcBef>
              <a:spcAft>
                <a:spcPts val="0"/>
              </a:spcAft>
              <a:defRPr kumimoji="0" sz="1400">
                <a:solidFill>
                  <a:schemeClr val="tx2"/>
                </a:solidFill>
                <a:latin typeface="+mn-lt"/>
              </a:defRPr>
            </a:lvl1pPr>
          </a:lstStyle>
          <a:p>
            <a:pPr>
              <a:defRPr/>
            </a:pPr>
            <a:fld id="{2DDAA348-14FD-49F0-8A19-6523D5593489}" type="datetimeFigureOut">
              <a:rPr lang="en-US"/>
              <a:pPr>
                <a:defRPr/>
              </a:pPr>
              <a:t>1/11/2014</a:t>
            </a:fld>
            <a:endParaRPr lang="en-US"/>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fontAlgn="auto" latinLnBrk="0" hangingPunct="1">
              <a:spcBef>
                <a:spcPts val="0"/>
              </a:spcBef>
              <a:spcAft>
                <a:spcPts val="0"/>
              </a:spcAft>
              <a:defRPr kumimoji="0" sz="1400">
                <a:solidFill>
                  <a:schemeClr val="tx2"/>
                </a:solidFill>
                <a:latin typeface="+mn-lt"/>
              </a:defRPr>
            </a:lvl1pPr>
          </a:lstStyle>
          <a:p>
            <a:pPr>
              <a:defRPr/>
            </a:pPr>
            <a:endParaRPr lang="en-US"/>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fontAlgn="auto" latinLnBrk="0" hangingPunct="1">
              <a:spcBef>
                <a:spcPts val="0"/>
              </a:spcBef>
              <a:spcAft>
                <a:spcPts val="0"/>
              </a:spcAft>
              <a:defRPr kumimoji="0" sz="1400" b="1">
                <a:solidFill>
                  <a:srgbClr val="FFFFFF"/>
                </a:solidFill>
                <a:latin typeface="+mn-lt"/>
              </a:defRPr>
            </a:lvl1pPr>
          </a:lstStyle>
          <a:p>
            <a:pPr>
              <a:defRPr/>
            </a:pPr>
            <a:fld id="{1C763C10-F77F-4FD6-A77A-2B60EC7A6EC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03" r:id="rId1"/>
    <p:sldLayoutId id="2147483799" r:id="rId2"/>
    <p:sldLayoutId id="2147483804" r:id="rId3"/>
    <p:sldLayoutId id="2147483805" r:id="rId4"/>
    <p:sldLayoutId id="2147483806" r:id="rId5"/>
    <p:sldLayoutId id="2147483800" r:id="rId6"/>
    <p:sldLayoutId id="2147483807" r:id="rId7"/>
    <p:sldLayoutId id="2147483801" r:id="rId8"/>
    <p:sldLayoutId id="2147483808" r:id="rId9"/>
    <p:sldLayoutId id="2147483802" r:id="rId10"/>
    <p:sldLayoutId id="2147483809" r:id="rId11"/>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A5AB81"/>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D8B25C"/>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143000"/>
            <a:ext cx="8458200" cy="3810000"/>
          </a:xfrm>
        </p:spPr>
        <p:txBody>
          <a:bodyPr>
            <a:noAutofit/>
          </a:bodyPr>
          <a:lstStyle/>
          <a:p>
            <a:pPr algn="ctr" eaLnBrk="1" fontAlgn="auto" hangingPunct="1">
              <a:spcAft>
                <a:spcPts val="0"/>
              </a:spcAft>
              <a:defRPr/>
            </a:pPr>
            <a:r>
              <a:rPr lang="en-US" sz="6600" dirty="0" smtClean="0">
                <a:latin typeface="Bradley Hand ITC" pitchFamily="66" charset="0"/>
              </a:rPr>
              <a:t/>
            </a:r>
            <a:br>
              <a:rPr lang="en-US" sz="6600" dirty="0" smtClean="0">
                <a:latin typeface="Bradley Hand ITC" pitchFamily="66" charset="0"/>
              </a:rPr>
            </a:br>
            <a:r>
              <a:rPr lang="en-US" sz="6600" dirty="0" smtClean="0">
                <a:latin typeface="Bradley Hand ITC" pitchFamily="66" charset="0"/>
              </a:rPr>
              <a:t/>
            </a:r>
            <a:br>
              <a:rPr lang="en-US" sz="6600" dirty="0" smtClean="0">
                <a:latin typeface="Bradley Hand ITC" pitchFamily="66" charset="0"/>
              </a:rPr>
            </a:br>
            <a:r>
              <a:rPr lang="en-US" sz="6600" dirty="0" smtClean="0">
                <a:latin typeface="Bradley Hand ITC" pitchFamily="66" charset="0"/>
              </a:rPr>
              <a:t/>
            </a:r>
            <a:br>
              <a:rPr lang="en-US" sz="6600" dirty="0" smtClean="0">
                <a:latin typeface="Bradley Hand ITC" pitchFamily="66" charset="0"/>
              </a:rPr>
            </a:br>
            <a:r>
              <a:rPr lang="en-US" sz="6600" dirty="0" smtClean="0">
                <a:latin typeface="Bradley Hand ITC" pitchFamily="66" charset="0"/>
              </a:rPr>
              <a:t/>
            </a:r>
            <a:br>
              <a:rPr lang="en-US" sz="6600" dirty="0" smtClean="0">
                <a:latin typeface="Bradley Hand ITC" pitchFamily="66" charset="0"/>
              </a:rPr>
            </a:br>
            <a:r>
              <a:rPr lang="en-US" sz="6600" dirty="0" smtClean="0">
                <a:latin typeface="Bradley Hand ITC" pitchFamily="66" charset="0"/>
              </a:rPr>
              <a:t/>
            </a:r>
            <a:br>
              <a:rPr lang="en-US" sz="6600" dirty="0" smtClean="0">
                <a:latin typeface="Bradley Hand ITC" pitchFamily="66" charset="0"/>
              </a:rPr>
            </a:br>
            <a:r>
              <a:rPr lang="en-US" sz="6600" dirty="0" smtClean="0">
                <a:latin typeface="Bradley Hand ITC" pitchFamily="66" charset="0"/>
              </a:rPr>
              <a:t/>
            </a:r>
            <a:br>
              <a:rPr lang="en-US" sz="6600" dirty="0" smtClean="0">
                <a:latin typeface="Bradley Hand ITC" pitchFamily="66" charset="0"/>
              </a:rPr>
            </a:br>
            <a:r>
              <a:rPr lang="en-US" sz="6600" dirty="0" smtClean="0">
                <a:latin typeface="Bradley Hand ITC" pitchFamily="66" charset="0"/>
              </a:rPr>
              <a:t/>
            </a:r>
            <a:br>
              <a:rPr lang="en-US" sz="6600" dirty="0" smtClean="0">
                <a:latin typeface="Bradley Hand ITC" pitchFamily="66" charset="0"/>
              </a:rPr>
            </a:br>
            <a:r>
              <a:rPr lang="en-US" sz="6600" dirty="0" smtClean="0">
                <a:latin typeface="Bradley Hand ITC" pitchFamily="66" charset="0"/>
              </a:rPr>
              <a:t/>
            </a:r>
            <a:br>
              <a:rPr lang="en-US" sz="6600" dirty="0" smtClean="0">
                <a:latin typeface="Bradley Hand ITC" pitchFamily="66" charset="0"/>
              </a:rPr>
            </a:br>
            <a:r>
              <a:rPr lang="en-US" sz="6600" dirty="0" smtClean="0">
                <a:latin typeface="Bradley Hand ITC" pitchFamily="66" charset="0"/>
              </a:rPr>
              <a:t/>
            </a:r>
            <a:br>
              <a:rPr lang="en-US" sz="6600" dirty="0" smtClean="0">
                <a:latin typeface="Bradley Hand ITC" pitchFamily="66" charset="0"/>
              </a:rPr>
            </a:br>
            <a:r>
              <a:rPr lang="en-US" sz="6600" dirty="0" smtClean="0">
                <a:latin typeface="Bradley Hand ITC" pitchFamily="66" charset="0"/>
              </a:rPr>
              <a:t/>
            </a:r>
            <a:br>
              <a:rPr lang="en-US" sz="6600" dirty="0" smtClean="0">
                <a:latin typeface="Bradley Hand ITC" pitchFamily="66" charset="0"/>
              </a:rPr>
            </a:br>
            <a:r>
              <a:rPr lang="en-US" sz="6600" dirty="0" smtClean="0">
                <a:latin typeface="Bradley Hand ITC" pitchFamily="66" charset="0"/>
              </a:rPr>
              <a:t/>
            </a:r>
            <a:br>
              <a:rPr lang="en-US" sz="6600" dirty="0" smtClean="0">
                <a:latin typeface="Bradley Hand ITC" pitchFamily="66" charset="0"/>
              </a:rPr>
            </a:br>
            <a:r>
              <a:rPr lang="en-US" sz="6600" dirty="0" smtClean="0">
                <a:latin typeface="Bradley Hand ITC" pitchFamily="66" charset="0"/>
              </a:rPr>
              <a:t/>
            </a:r>
            <a:br>
              <a:rPr lang="en-US" sz="6600" dirty="0" smtClean="0">
                <a:latin typeface="Bradley Hand ITC" pitchFamily="66" charset="0"/>
              </a:rPr>
            </a:br>
            <a:r>
              <a:rPr lang="en-US" sz="6600" dirty="0" smtClean="0">
                <a:latin typeface="Bradley Hand ITC" pitchFamily="66" charset="0"/>
              </a:rPr>
              <a:t/>
            </a:r>
            <a:br>
              <a:rPr lang="en-US" sz="6600" dirty="0" smtClean="0">
                <a:latin typeface="Bradley Hand ITC" pitchFamily="66" charset="0"/>
              </a:rPr>
            </a:br>
            <a:r>
              <a:rPr lang="en-US" sz="6600" dirty="0" smtClean="0">
                <a:latin typeface="Bradley Hand ITC" pitchFamily="66" charset="0"/>
              </a:rPr>
              <a:t/>
            </a:r>
            <a:br>
              <a:rPr lang="en-US" sz="6600" dirty="0" smtClean="0">
                <a:latin typeface="Bradley Hand ITC" pitchFamily="66" charset="0"/>
              </a:rPr>
            </a:br>
            <a:r>
              <a:rPr lang="en-US" sz="6600" dirty="0" smtClean="0">
                <a:latin typeface="Bradley Hand ITC" pitchFamily="66" charset="0"/>
              </a:rPr>
              <a:t/>
            </a:r>
            <a:br>
              <a:rPr lang="en-US" sz="6600" dirty="0" smtClean="0">
                <a:latin typeface="Bradley Hand ITC" pitchFamily="66" charset="0"/>
              </a:rPr>
            </a:br>
            <a:r>
              <a:rPr lang="en-US" sz="6600" dirty="0" smtClean="0">
                <a:latin typeface="Bradley Hand ITC" pitchFamily="66" charset="0"/>
              </a:rPr>
              <a:t/>
            </a:r>
            <a:br>
              <a:rPr lang="en-US" sz="6600" dirty="0" smtClean="0">
                <a:latin typeface="Bradley Hand ITC" pitchFamily="66" charset="0"/>
              </a:rPr>
            </a:br>
            <a:r>
              <a:rPr lang="en-US" sz="6600" dirty="0" smtClean="0">
                <a:latin typeface="Bradley Hand ITC" pitchFamily="66" charset="0"/>
              </a:rPr>
              <a:t/>
            </a:r>
            <a:br>
              <a:rPr lang="en-US" sz="6600" dirty="0" smtClean="0">
                <a:latin typeface="Bradley Hand ITC" pitchFamily="66" charset="0"/>
              </a:rPr>
            </a:br>
            <a:r>
              <a:rPr lang="en-US" sz="6600" dirty="0" smtClean="0">
                <a:latin typeface="Bradley Hand ITC" pitchFamily="66" charset="0"/>
              </a:rPr>
              <a:t/>
            </a:r>
            <a:br>
              <a:rPr lang="en-US" sz="6600" dirty="0" smtClean="0">
                <a:latin typeface="Bradley Hand ITC" pitchFamily="66" charset="0"/>
              </a:rPr>
            </a:br>
            <a:r>
              <a:rPr lang="en-US" sz="6600" dirty="0" smtClean="0">
                <a:latin typeface="Bradley Hand ITC" pitchFamily="66" charset="0"/>
              </a:rPr>
              <a:t/>
            </a:r>
            <a:br>
              <a:rPr lang="en-US" sz="6600" dirty="0" smtClean="0">
                <a:latin typeface="Bradley Hand ITC" pitchFamily="66" charset="0"/>
              </a:rPr>
            </a:br>
            <a:r>
              <a:rPr lang="en-US" sz="6600" dirty="0" smtClean="0">
                <a:latin typeface="Bradley Hand ITC" pitchFamily="66" charset="0"/>
              </a:rPr>
              <a:t/>
            </a:r>
            <a:br>
              <a:rPr lang="en-US" sz="6600" dirty="0" smtClean="0">
                <a:latin typeface="Bradley Hand ITC" pitchFamily="66" charset="0"/>
              </a:rPr>
            </a:br>
            <a:r>
              <a:rPr lang="en-US" sz="6600" dirty="0" smtClean="0">
                <a:latin typeface="Bradley Hand ITC" pitchFamily="66" charset="0"/>
              </a:rPr>
              <a:t/>
            </a:r>
            <a:br>
              <a:rPr lang="en-US" sz="6600" dirty="0" smtClean="0">
                <a:latin typeface="Bradley Hand ITC" pitchFamily="66" charset="0"/>
              </a:rPr>
            </a:br>
            <a:r>
              <a:rPr lang="en-US" sz="6600" b="1" dirty="0" smtClean="0">
                <a:latin typeface="Bradley Hand ITC" pitchFamily="66" charset="0"/>
              </a:rPr>
              <a:t>Curriculum Improvement Plan</a:t>
            </a:r>
            <a:r>
              <a:rPr lang="en-US" sz="6600" dirty="0" smtClean="0">
                <a:latin typeface="Bradley Hand ITC" pitchFamily="66" charset="0"/>
              </a:rPr>
              <a:t/>
            </a:r>
            <a:br>
              <a:rPr lang="en-US" sz="6600" dirty="0" smtClean="0">
                <a:latin typeface="Bradley Hand ITC" pitchFamily="66" charset="0"/>
              </a:rPr>
            </a:br>
            <a:r>
              <a:rPr lang="en-US" sz="3200" dirty="0" smtClean="0">
                <a:latin typeface="Bradley Hand ITC" pitchFamily="66" charset="0"/>
              </a:rPr>
              <a:t>P.S./M.S. </a:t>
            </a:r>
            <a:br>
              <a:rPr lang="en-US" sz="3200" dirty="0" smtClean="0">
                <a:latin typeface="Bradley Hand ITC" pitchFamily="66" charset="0"/>
              </a:rPr>
            </a:br>
            <a:r>
              <a:rPr lang="en-US" sz="3200" dirty="0" smtClean="0">
                <a:latin typeface="Bradley Hand ITC" pitchFamily="66" charset="0"/>
              </a:rPr>
              <a:t>District</a:t>
            </a:r>
            <a:endParaRPr lang="en-US" sz="3200" dirty="0">
              <a:latin typeface="Bradley Hand ITC" pitchFamily="66" charset="0"/>
            </a:endParaRPr>
          </a:p>
        </p:txBody>
      </p:sp>
      <p:sp>
        <p:nvSpPr>
          <p:cNvPr id="9219" name="Subtitle 2"/>
          <p:cNvSpPr>
            <a:spLocks noGrp="1"/>
          </p:cNvSpPr>
          <p:nvPr>
            <p:ph type="subTitle" idx="1"/>
          </p:nvPr>
        </p:nvSpPr>
        <p:spPr>
          <a:xfrm>
            <a:off x="2438400" y="6096000"/>
            <a:ext cx="6705600" cy="685800"/>
          </a:xfrm>
        </p:spPr>
        <p:txBody>
          <a:bodyPr/>
          <a:lstStyle/>
          <a:p>
            <a:pPr eaLnBrk="1" hangingPunct="1"/>
            <a:endParaRPr lang="en-US"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612775" y="228600"/>
            <a:ext cx="8153400" cy="990600"/>
          </a:xfrm>
        </p:spPr>
        <p:txBody>
          <a:bodyPr/>
          <a:lstStyle/>
          <a:p>
            <a:pPr eaLnBrk="1" hangingPunct="1"/>
            <a:r>
              <a:rPr lang="en-US" sz="3200" b="1" dirty="0" smtClean="0"/>
              <a:t/>
            </a:r>
            <a:br>
              <a:rPr lang="en-US" sz="3200" b="1" dirty="0" smtClean="0"/>
            </a:br>
            <a:r>
              <a:rPr lang="en-US" sz="3200" b="1" dirty="0" smtClean="0"/>
              <a:t>Component 1:  </a:t>
            </a:r>
            <a:r>
              <a:rPr lang="en-US" sz="2400" b="1" dirty="0" smtClean="0"/>
              <a:t>The need for a Curriculum Improvement Plan consistent with the district mission is documented. </a:t>
            </a:r>
            <a:r>
              <a:rPr lang="en-US" dirty="0" smtClean="0"/>
              <a:t/>
            </a:r>
            <a:br>
              <a:rPr lang="en-US" dirty="0" smtClean="0"/>
            </a:br>
            <a:endParaRPr lang="en-US" dirty="0" smtClean="0"/>
          </a:p>
        </p:txBody>
      </p:sp>
      <p:sp>
        <p:nvSpPr>
          <p:cNvPr id="10243" name="Content Placeholder 2"/>
          <p:cNvSpPr>
            <a:spLocks noGrp="1"/>
          </p:cNvSpPr>
          <p:nvPr>
            <p:ph sz="quarter" idx="1"/>
          </p:nvPr>
        </p:nvSpPr>
        <p:spPr>
          <a:xfrm>
            <a:off x="612775" y="1600200"/>
            <a:ext cx="8531225" cy="5029200"/>
          </a:xfrm>
        </p:spPr>
        <p:txBody>
          <a:bodyPr/>
          <a:lstStyle/>
          <a:p>
            <a:pPr eaLnBrk="1" hangingPunct="1"/>
            <a:r>
              <a:rPr lang="en-US" sz="2000" dirty="0" smtClean="0"/>
              <a:t>The importance of creating a Curriculum Improvement Plan is to ensure that the district vision is aligned with P.S. </a:t>
            </a:r>
            <a:r>
              <a:rPr lang="en-US" sz="2000" dirty="0" smtClean="0"/>
              <a:t>XX </a:t>
            </a:r>
            <a:r>
              <a:rPr lang="en-US" sz="2000" dirty="0" smtClean="0"/>
              <a:t>best practices to guarantee that all students are learning at high levels. </a:t>
            </a:r>
          </a:p>
          <a:p>
            <a:pPr eaLnBrk="1" hangingPunct="1"/>
            <a:r>
              <a:rPr lang="en-US" sz="2000" dirty="0" smtClean="0"/>
              <a:t>According to The New York State School Report Card 2009-2010, data shows the need for a Curriculum Improvement Plan in the area of English Language Arts. </a:t>
            </a:r>
          </a:p>
          <a:p>
            <a:pPr eaLnBrk="1" hangingPunct="1"/>
            <a:r>
              <a:rPr lang="en-US" sz="2000" dirty="0" smtClean="0"/>
              <a:t>It has been observed that the percentage of students who scored at or above a level 3 on the English Language Arts State Test has decreased from the 2008/2009 school year. In addition, the 4</a:t>
            </a:r>
            <a:r>
              <a:rPr lang="en-US" sz="2000" baseline="30000" dirty="0" smtClean="0"/>
              <a:t>th</a:t>
            </a:r>
            <a:r>
              <a:rPr lang="en-US" sz="2000" dirty="0" smtClean="0"/>
              <a:t> grades through the 7th grade scores have decreased dramatically in the 2009/2010 school year.</a:t>
            </a:r>
          </a:p>
          <a:p>
            <a:pPr eaLnBrk="1" hangingPunct="1"/>
            <a:r>
              <a:rPr lang="en-US" sz="2000" dirty="0" smtClean="0"/>
              <a:t>Data indicates that there is a greater need to support our vision by implementing a Curriculum Improvement Plan to ensure that the current curriculum is aligned to best teaching practices in order to increase the percentage of students achieving at high levels in the area of English Language Arts.</a:t>
            </a:r>
          </a:p>
          <a:p>
            <a:pPr eaLnBrk="1" hangingPunct="1"/>
            <a:endParaRPr lang="en-US" sz="18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sz="quarter" idx="1"/>
          </p:nvPr>
        </p:nvSpPr>
        <p:spPr>
          <a:xfrm>
            <a:off x="612775" y="1600200"/>
            <a:ext cx="8153400" cy="4495800"/>
          </a:xfrm>
        </p:spPr>
        <p:txBody>
          <a:bodyPr/>
          <a:lstStyle/>
          <a:p>
            <a:pPr eaLnBrk="1" hangingPunct="1"/>
            <a:r>
              <a:rPr lang="en-US" sz="2400" dirty="0" smtClean="0"/>
              <a:t>The stakeholders involved in this Curriculum Improvement Plan are as follows:  Children First Network , school administration, teachers, related service providers, paraprofessionals, parent teacher coordinator, parents, community members, (local library, Broad Channel Wild Life Preservation Center, Rockaway Artist Alliance), UFT Union chapter leader and school leader, and students. </a:t>
            </a:r>
          </a:p>
          <a:p>
            <a:pPr eaLnBrk="1" hangingPunct="1">
              <a:buFont typeface="Wingdings" pitchFamily="2" charset="2"/>
              <a:buNone/>
            </a:pPr>
            <a:endParaRPr lang="en-US" sz="2400" dirty="0" smtClean="0"/>
          </a:p>
          <a:p>
            <a:pPr eaLnBrk="1" hangingPunct="1"/>
            <a:r>
              <a:rPr lang="en-US" sz="2400" dirty="0" smtClean="0"/>
              <a:t>Resources will be allocated for the Curriculum Improvement Plan through district level funding, school budget, community fundraisers and grants  and events and community involvement that can benefit resources for the school.</a:t>
            </a:r>
          </a:p>
          <a:p>
            <a:pPr eaLnBrk="1" hangingPunct="1"/>
            <a:endParaRPr lang="en-US" dirty="0" smtClean="0"/>
          </a:p>
        </p:txBody>
      </p:sp>
      <p:sp>
        <p:nvSpPr>
          <p:cNvPr id="11267" name="Title 3"/>
          <p:cNvSpPr>
            <a:spLocks noGrp="1"/>
          </p:cNvSpPr>
          <p:nvPr>
            <p:ph type="title"/>
          </p:nvPr>
        </p:nvSpPr>
        <p:spPr>
          <a:xfrm>
            <a:off x="612775" y="228600"/>
            <a:ext cx="8153400" cy="990600"/>
          </a:xfrm>
        </p:spPr>
        <p:txBody>
          <a:bodyPr/>
          <a:lstStyle/>
          <a:p>
            <a:pPr eaLnBrk="1" hangingPunct="1"/>
            <a:r>
              <a:rPr lang="en-US" sz="3200" b="1" dirty="0" smtClean="0"/>
              <a:t>Component 2: </a:t>
            </a:r>
            <a:r>
              <a:rPr lang="en-US" sz="2400" b="1" dirty="0" smtClean="0"/>
              <a:t>The Curriculum Improvement Plan is articulated with identified stakeholders and outcomes, and with essential resources allocated.</a:t>
            </a:r>
            <a:r>
              <a:rPr lang="en-US" sz="2400" dirty="0" smtClean="0"/>
              <a:t/>
            </a:r>
            <a:br>
              <a:rPr lang="en-US" sz="2400" dirty="0" smtClean="0"/>
            </a:br>
            <a:endParaRPr lang="en-US" sz="24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612775" y="228600"/>
            <a:ext cx="8153400" cy="990600"/>
          </a:xfrm>
        </p:spPr>
        <p:txBody>
          <a:bodyPr/>
          <a:lstStyle/>
          <a:p>
            <a:pPr eaLnBrk="1" hangingPunct="1"/>
            <a:r>
              <a:rPr lang="en-US" sz="2800" b="1" dirty="0" smtClean="0"/>
              <a:t/>
            </a:r>
            <a:br>
              <a:rPr lang="en-US" sz="2800" b="1" dirty="0" smtClean="0"/>
            </a:br>
            <a:r>
              <a:rPr lang="en-US" sz="2800" b="1" dirty="0" smtClean="0"/>
              <a:t>Component 3: </a:t>
            </a:r>
            <a:r>
              <a:rPr lang="en-US" sz="1800" b="1" dirty="0" smtClean="0"/>
              <a:t>Steps and elements of Plan implementation are sequenced, including strategies for reducing anticipated barriers to implementation, implementation timeline, and plans for evaluation of effectiveness in resolving the need for improvement of all students’ learning.</a:t>
            </a:r>
            <a:r>
              <a:rPr lang="en-US" dirty="0" smtClean="0"/>
              <a:t/>
            </a:r>
            <a:br>
              <a:rPr lang="en-US" dirty="0" smtClean="0"/>
            </a:br>
            <a:endParaRPr lang="en-US" dirty="0" smtClean="0"/>
          </a:p>
        </p:txBody>
      </p:sp>
      <p:sp>
        <p:nvSpPr>
          <p:cNvPr id="12291" name="Content Placeholder 2"/>
          <p:cNvSpPr>
            <a:spLocks noGrp="1"/>
          </p:cNvSpPr>
          <p:nvPr>
            <p:ph sz="quarter" idx="1"/>
          </p:nvPr>
        </p:nvSpPr>
        <p:spPr>
          <a:xfrm>
            <a:off x="612775" y="1600200"/>
            <a:ext cx="8150225" cy="4876800"/>
          </a:xfrm>
        </p:spPr>
        <p:txBody>
          <a:bodyPr/>
          <a:lstStyle/>
          <a:p>
            <a:pPr eaLnBrk="1" hangingPunct="1"/>
            <a:r>
              <a:rPr lang="en-US" sz="1600" dirty="0" smtClean="0"/>
              <a:t>1. </a:t>
            </a:r>
            <a:r>
              <a:rPr lang="en-US" sz="1600" i="1" dirty="0" smtClean="0"/>
              <a:t>Securing strong teaching team members</a:t>
            </a:r>
          </a:p>
          <a:p>
            <a:pPr eaLnBrk="1" hangingPunct="1">
              <a:buFont typeface="Wingdings" pitchFamily="2" charset="2"/>
              <a:buNone/>
            </a:pPr>
            <a:r>
              <a:rPr lang="en-US" sz="1600" dirty="0" smtClean="0"/>
              <a:t>. To reduce this barrier, administration will evaluate teacher’s personal mastery and carefully select teacher leaders who are dedicated to improving student achievement by means of implementing the Curriculum Improvement Plan.</a:t>
            </a:r>
          </a:p>
          <a:p>
            <a:pPr eaLnBrk="1" hangingPunct="1"/>
            <a:r>
              <a:rPr lang="en-US" sz="1600" dirty="0" smtClean="0"/>
              <a:t>2</a:t>
            </a:r>
            <a:r>
              <a:rPr lang="en-US" sz="1600" i="1" dirty="0" smtClean="0"/>
              <a:t>.  Budgetary constraints </a:t>
            </a:r>
          </a:p>
          <a:p>
            <a:pPr eaLnBrk="1" hangingPunct="1">
              <a:buFont typeface="Wingdings" pitchFamily="2" charset="2"/>
              <a:buNone/>
            </a:pPr>
            <a:r>
              <a:rPr lang="en-US" sz="1600" dirty="0" smtClean="0"/>
              <a:t>In order to reduce this barrier information obtained from surveys collected from all stakeholders will be analyzed. Programs will be organized in an order of importance from all parties so that programs that support the vision of the district are funded first.</a:t>
            </a:r>
          </a:p>
          <a:p>
            <a:pPr eaLnBrk="1" hangingPunct="1"/>
            <a:r>
              <a:rPr lang="en-US" sz="1600" dirty="0" smtClean="0"/>
              <a:t>3. </a:t>
            </a:r>
            <a:r>
              <a:rPr lang="en-US" sz="1600" i="1" dirty="0" smtClean="0"/>
              <a:t>Staff flexibility and common planning time </a:t>
            </a:r>
          </a:p>
          <a:p>
            <a:pPr eaLnBrk="1" hangingPunct="1">
              <a:buFont typeface="Wingdings" pitchFamily="2" charset="2"/>
              <a:buNone/>
            </a:pPr>
            <a:r>
              <a:rPr lang="en-US" sz="1600" dirty="0" smtClean="0"/>
              <a:t>To reduce this barrier, careful scheduling to foster common planning time across the grades will be built into each teacher’s schedule. Also, teachers will not be asked to cover classes during grade meetings or common prep time.</a:t>
            </a:r>
          </a:p>
          <a:p>
            <a:pPr eaLnBrk="1" hangingPunct="1"/>
            <a:r>
              <a:rPr lang="en-US" sz="1600" dirty="0" smtClean="0"/>
              <a:t>4. </a:t>
            </a:r>
            <a:r>
              <a:rPr lang="en-US" sz="1600" i="1" dirty="0" smtClean="0"/>
              <a:t>Attitudes, biases, beliefs and assumptions of parents, teachers, administration and other stakeholders </a:t>
            </a:r>
          </a:p>
          <a:p>
            <a:pPr eaLnBrk="1" hangingPunct="1">
              <a:buFont typeface="Wingdings" pitchFamily="2" charset="2"/>
              <a:buNone/>
            </a:pPr>
            <a:r>
              <a:rPr lang="en-US" sz="1600" dirty="0" smtClean="0"/>
              <a:t>To address this issue, P.S. </a:t>
            </a:r>
            <a:r>
              <a:rPr lang="en-US" sz="1600" dirty="0" smtClean="0"/>
              <a:t>XX </a:t>
            </a:r>
            <a:r>
              <a:rPr lang="en-US" sz="1600" dirty="0" smtClean="0"/>
              <a:t>will communicate with all stakeholders to address concerns based on student achievement through forums, meetings, blogs and other avenues that foster a culture of honesty, respect and dignity for all.</a:t>
            </a:r>
          </a:p>
          <a:p>
            <a:pPr eaLnBrk="1" hangingPunct="1"/>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04800" y="228600"/>
            <a:ext cx="8839200" cy="990600"/>
          </a:xfrm>
        </p:spPr>
        <p:txBody>
          <a:bodyPr/>
          <a:lstStyle/>
          <a:p>
            <a:pPr algn="ctr" eaLnBrk="1" hangingPunct="1"/>
            <a:r>
              <a:rPr lang="en-US" sz="4000" dirty="0" smtClean="0"/>
              <a:t>Timeline </a:t>
            </a:r>
            <a:br>
              <a:rPr lang="en-US" sz="4000" dirty="0" smtClean="0"/>
            </a:br>
            <a:r>
              <a:rPr lang="en-US" sz="4000" dirty="0" smtClean="0"/>
              <a:t>Curriculum Improvement Plan</a:t>
            </a:r>
          </a:p>
        </p:txBody>
      </p:sp>
      <p:graphicFrame>
        <p:nvGraphicFramePr>
          <p:cNvPr id="5" name="Content Placeholder 4"/>
          <p:cNvGraphicFramePr>
            <a:graphicFrameLocks noGrp="1"/>
          </p:cNvGraphicFramePr>
          <p:nvPr>
            <p:ph sz="quarter" idx="1"/>
          </p:nvPr>
        </p:nvGraphicFramePr>
        <p:xfrm>
          <a:off x="609600" y="1752600"/>
          <a:ext cx="8153400" cy="4602474"/>
        </p:xfrm>
        <a:graphic>
          <a:graphicData uri="http://schemas.openxmlformats.org/drawingml/2006/table">
            <a:tbl>
              <a:tblPr firstRow="1" bandRow="1">
                <a:tableStyleId>{5C22544A-7EE6-4342-B048-85BDC9FD1C3A}</a:tableStyleId>
              </a:tblPr>
              <a:tblGrid>
                <a:gridCol w="4076700"/>
                <a:gridCol w="4076700"/>
              </a:tblGrid>
              <a:tr h="4602163">
                <a:tc>
                  <a:txBody>
                    <a:bodyPr/>
                    <a:lstStyle/>
                    <a:p>
                      <a:pPr algn="ctr"/>
                      <a:r>
                        <a:rPr kumimoji="0" lang="en-US" sz="2800" b="1" kern="1200" dirty="0" smtClean="0">
                          <a:solidFill>
                            <a:schemeClr val="lt1"/>
                          </a:solidFill>
                          <a:effectLst>
                            <a:outerShdw blurRad="38100" dist="38100" dir="2700000" algn="tl">
                              <a:srgbClr val="000000">
                                <a:alpha val="43137"/>
                              </a:srgbClr>
                            </a:outerShdw>
                          </a:effectLst>
                          <a:latin typeface="+mn-lt"/>
                          <a:ea typeface="+mn-ea"/>
                          <a:cs typeface="+mn-cs"/>
                        </a:rPr>
                        <a:t>Part One: Continuous learning. </a:t>
                      </a:r>
                      <a:endParaRPr kumimoji="0" lang="en-US" sz="1800" b="1" kern="1200" dirty="0" smtClean="0">
                        <a:solidFill>
                          <a:schemeClr val="lt1"/>
                        </a:solidFill>
                        <a:latin typeface="+mn-lt"/>
                        <a:ea typeface="+mn-ea"/>
                        <a:cs typeface="+mn-cs"/>
                      </a:endParaRPr>
                    </a:p>
                    <a:p>
                      <a:pPr>
                        <a:buFont typeface="Arial" pitchFamily="34" charset="0"/>
                        <a:buChar char="•"/>
                      </a:pPr>
                      <a:r>
                        <a:rPr kumimoji="0" lang="en-US" sz="1800" b="1" kern="1200" baseline="0" dirty="0" smtClean="0">
                          <a:solidFill>
                            <a:schemeClr val="lt1"/>
                          </a:solidFill>
                          <a:latin typeface="+mn-lt"/>
                          <a:ea typeface="+mn-ea"/>
                          <a:cs typeface="+mn-cs"/>
                        </a:rPr>
                        <a:t> </a:t>
                      </a:r>
                      <a:r>
                        <a:rPr kumimoji="0" lang="en-US" sz="2400" b="1" kern="1200" baseline="0" dirty="0" smtClean="0">
                          <a:solidFill>
                            <a:schemeClr val="lt1"/>
                          </a:solidFill>
                          <a:latin typeface="+mn-lt"/>
                          <a:ea typeface="+mn-ea"/>
                          <a:cs typeface="+mn-cs"/>
                        </a:rPr>
                        <a:t>L</a:t>
                      </a:r>
                      <a:r>
                        <a:rPr kumimoji="0" lang="en-US" sz="2400" b="1" kern="1200" dirty="0" smtClean="0">
                          <a:solidFill>
                            <a:schemeClr val="lt1"/>
                          </a:solidFill>
                          <a:latin typeface="+mn-lt"/>
                          <a:ea typeface="+mn-ea"/>
                          <a:cs typeface="+mn-cs"/>
                        </a:rPr>
                        <a:t>ong term goals</a:t>
                      </a:r>
                    </a:p>
                    <a:p>
                      <a:endParaRPr kumimoji="0" lang="en-US" sz="2400" b="1" kern="1200" dirty="0" smtClean="0">
                        <a:solidFill>
                          <a:schemeClr val="lt1"/>
                        </a:solidFill>
                        <a:latin typeface="+mn-lt"/>
                        <a:ea typeface="+mn-ea"/>
                        <a:cs typeface="+mn-cs"/>
                      </a:endParaRPr>
                    </a:p>
                    <a:p>
                      <a:pPr>
                        <a:buFont typeface="Arial" pitchFamily="34" charset="0"/>
                        <a:buChar char="•"/>
                      </a:pPr>
                      <a:r>
                        <a:rPr kumimoji="0" lang="en-US" sz="2400" b="1" kern="1200" dirty="0" smtClean="0">
                          <a:solidFill>
                            <a:schemeClr val="lt1"/>
                          </a:solidFill>
                          <a:latin typeface="+mn-lt"/>
                          <a:ea typeface="+mn-ea"/>
                          <a:cs typeface="+mn-cs"/>
                        </a:rPr>
                        <a:t> Summative assessments</a:t>
                      </a:r>
                    </a:p>
                    <a:p>
                      <a:endParaRPr kumimoji="0" lang="en-US" sz="2400" b="1" kern="1200" dirty="0" smtClean="0">
                        <a:solidFill>
                          <a:schemeClr val="lt1"/>
                        </a:solidFill>
                        <a:latin typeface="+mn-lt"/>
                        <a:ea typeface="+mn-ea"/>
                        <a:cs typeface="+mn-cs"/>
                      </a:endParaRPr>
                    </a:p>
                    <a:p>
                      <a:pPr>
                        <a:buFont typeface="Arial" pitchFamily="34" charset="0"/>
                        <a:buChar char="•"/>
                      </a:pPr>
                      <a:r>
                        <a:rPr kumimoji="0" lang="en-US" sz="2400" b="1" kern="1200" dirty="0" smtClean="0">
                          <a:solidFill>
                            <a:schemeClr val="lt1"/>
                          </a:solidFill>
                          <a:latin typeface="+mn-lt"/>
                          <a:ea typeface="+mn-ea"/>
                          <a:cs typeface="+mn-cs"/>
                        </a:rPr>
                        <a:t>The percentage of students scoring a 3 or higher on the English Language Arts Standardized test will increase in grades 3-8 given a 3-5 year time frame</a:t>
                      </a:r>
                      <a:r>
                        <a:rPr kumimoji="0" lang="en-US" sz="1800" b="1" kern="1200" dirty="0" smtClean="0">
                          <a:solidFill>
                            <a:schemeClr val="lt1"/>
                          </a:solidFill>
                          <a:latin typeface="+mn-lt"/>
                          <a:ea typeface="+mn-ea"/>
                          <a:cs typeface="+mn-cs"/>
                        </a:rPr>
                        <a:t>.</a:t>
                      </a:r>
                      <a:endParaRPr lang="en-US" sz="1800" dirty="0"/>
                    </a:p>
                  </a:txBody>
                  <a:tcPr marT="45717" marB="4571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800" b="1" kern="1200" dirty="0" smtClean="0">
                          <a:solidFill>
                            <a:schemeClr val="lt1"/>
                          </a:solidFill>
                          <a:latin typeface="+mn-lt"/>
                          <a:ea typeface="+mn-ea"/>
                          <a:cs typeface="+mn-cs"/>
                        </a:rPr>
                        <a:t> </a:t>
                      </a:r>
                      <a:r>
                        <a:rPr kumimoji="0" lang="en-US" sz="2800" b="1" kern="1200" dirty="0" smtClean="0">
                          <a:solidFill>
                            <a:schemeClr val="lt1"/>
                          </a:solidFill>
                          <a:effectLst>
                            <a:outerShdw blurRad="38100" dist="38100" dir="2700000" algn="tl">
                              <a:srgbClr val="000000">
                                <a:alpha val="43137"/>
                              </a:srgbClr>
                            </a:outerShdw>
                          </a:effectLst>
                          <a:latin typeface="+mn-lt"/>
                          <a:ea typeface="+mn-ea"/>
                          <a:cs typeface="+mn-cs"/>
                        </a:rPr>
                        <a:t>Part Two:  Rapid interventions.</a:t>
                      </a:r>
                      <a:endParaRPr kumimoji="0" lang="en-US" sz="2400" b="0" kern="1200" dirty="0" smtClean="0">
                        <a:solidFill>
                          <a:schemeClr val="lt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2400" b="0" kern="1200" dirty="0" smtClean="0">
                          <a:solidFill>
                            <a:schemeClr val="lt1"/>
                          </a:solidFill>
                          <a:latin typeface="+mn-lt"/>
                          <a:ea typeface="+mn-ea"/>
                          <a:cs typeface="+mn-cs"/>
                        </a:rPr>
                        <a:t>Short term goals</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400" b="0" kern="1200" dirty="0" smtClean="0">
                        <a:solidFill>
                          <a:schemeClr val="lt1"/>
                        </a:solidFill>
                        <a:latin typeface="+mj-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2400" b="0" kern="1200" dirty="0" smtClean="0">
                          <a:solidFill>
                            <a:schemeClr val="lt1"/>
                          </a:solidFill>
                          <a:latin typeface="+mn-lt"/>
                          <a:ea typeface="+mn-ea"/>
                          <a:cs typeface="+mn-cs"/>
                        </a:rPr>
                        <a:t> Strive to comply with New York City and State mandates.</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kumimoji="0" lang="en-US" sz="2400" b="0" kern="1200" dirty="0" smtClean="0">
                        <a:solidFill>
                          <a:schemeClr val="lt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2400" b="0" kern="1200" dirty="0" smtClean="0">
                          <a:solidFill>
                            <a:schemeClr val="lt1"/>
                          </a:solidFill>
                          <a:latin typeface="+mn-lt"/>
                          <a:ea typeface="+mn-ea"/>
                          <a:cs typeface="+mn-cs"/>
                        </a:rPr>
                        <a:t> Formative  assessments</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400" b="0" kern="1200" dirty="0" smtClean="0">
                        <a:solidFill>
                          <a:schemeClr val="lt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2400" b="0" kern="1200" dirty="0" smtClean="0">
                          <a:solidFill>
                            <a:schemeClr val="lt1"/>
                          </a:solidFill>
                          <a:latin typeface="+mn-lt"/>
                          <a:ea typeface="+mn-ea"/>
                          <a:cs typeface="+mn-cs"/>
                        </a:rPr>
                        <a:t>It is expected that short term goals will be achieved within one school year. </a:t>
                      </a:r>
                      <a:endParaRPr lang="en-US" sz="2400" b="0" dirty="0"/>
                    </a:p>
                  </a:txBody>
                  <a:tcPr marT="45717" marB="45717"/>
                </a:tc>
              </a:tr>
            </a:tbl>
          </a:graphicData>
        </a:graphic>
      </p:graphicFrame>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Override1.xml><?xml version="1.0" encoding="utf-8"?>
<a:themeOverride xmlns:a="http://schemas.openxmlformats.org/drawingml/2006/main">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themeOverride>
</file>

<file path=docProps/app.xml><?xml version="1.0" encoding="utf-8"?>
<Properties xmlns="http://schemas.openxmlformats.org/officeDocument/2006/extended-properties" xmlns:vt="http://schemas.openxmlformats.org/officeDocument/2006/docPropsVTypes">
  <Template>Median</Template>
  <TotalTime>205</TotalTime>
  <Words>560</Words>
  <Application>Microsoft Office PowerPoint</Application>
  <PresentationFormat>On-screen Show (4:3)</PresentationFormat>
  <Paragraphs>34</Paragraphs>
  <Slides>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Arial</vt:lpstr>
      <vt:lpstr>Tw Cen MT</vt:lpstr>
      <vt:lpstr>Wingdings</vt:lpstr>
      <vt:lpstr>Wingdings 2</vt:lpstr>
      <vt:lpstr>Calibri</vt:lpstr>
      <vt:lpstr>Bradley Hand ITC</vt:lpstr>
      <vt:lpstr>Median</vt:lpstr>
      <vt:lpstr>                     Curriculum Improvement Plan P.S./M.S.  District</vt:lpstr>
      <vt:lpstr> Component 1:  The need for a Curriculum Improvement Plan consistent with the district mission is documented.  </vt:lpstr>
      <vt:lpstr>Component 2: The Curriculum Improvement Plan is articulated with identified stakeholders and outcomes, and with essential resources allocated. </vt:lpstr>
      <vt:lpstr> Component 3: Steps and elements of Plan implementation are sequenced, including strategies for reducing anticipated barriers to implementation, implementation timeline, and plans for evaluation of effectiveness in resolving the need for improvement of all students’ learning. </vt:lpstr>
      <vt:lpstr>Timeline  Curriculum Improvement Plan</vt:lpstr>
    </vt:vector>
  </TitlesOfParts>
  <Company>NYC Department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NYCDOE</dc:creator>
  <cp:lastModifiedBy>CSH</cp:lastModifiedBy>
  <cp:revision>25</cp:revision>
  <dcterms:created xsi:type="dcterms:W3CDTF">2012-02-08T17:49:46Z</dcterms:created>
  <dcterms:modified xsi:type="dcterms:W3CDTF">2014-01-12T02:26:12Z</dcterms:modified>
</cp:coreProperties>
</file>