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8"/>
  </p:notesMasterIdLst>
  <p:sldIdLst>
    <p:sldId id="257" r:id="rId2"/>
    <p:sldId id="256" r:id="rId3"/>
    <p:sldId id="258" r:id="rId4"/>
    <p:sldId id="259" r:id="rId5"/>
    <p:sldId id="260" r:id="rId6"/>
    <p:sldId id="261" r:id="rId7"/>
    <p:sldId id="262" r:id="rId8"/>
    <p:sldId id="274" r:id="rId9"/>
    <p:sldId id="263" r:id="rId10"/>
    <p:sldId id="265" r:id="rId11"/>
    <p:sldId id="266" r:id="rId12"/>
    <p:sldId id="267" r:id="rId13"/>
    <p:sldId id="268" r:id="rId14"/>
    <p:sldId id="269" r:id="rId15"/>
    <p:sldId id="270" r:id="rId16"/>
    <p:sldId id="272" r:id="rId17"/>
    <p:sldId id="271" r:id="rId18"/>
    <p:sldId id="275" r:id="rId19"/>
    <p:sldId id="276" r:id="rId20"/>
    <p:sldId id="277" r:id="rId21"/>
    <p:sldId id="278" r:id="rId22"/>
    <p:sldId id="279" r:id="rId23"/>
    <p:sldId id="280" r:id="rId24"/>
    <p:sldId id="282" r:id="rId25"/>
    <p:sldId id="281" r:id="rId26"/>
    <p:sldId id="285" r:id="rId2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CC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110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2453239-A431-4636-BF20-81599C658C7B}" type="doc">
      <dgm:prSet loTypeId="urn:microsoft.com/office/officeart/2005/8/layout/lProcess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EDC7BDBA-B687-43CA-9C91-23DD8768CE9D}">
      <dgm:prSet phldrT="[Text]"/>
      <dgm:spPr/>
      <dgm:t>
        <a:bodyPr/>
        <a:lstStyle/>
        <a:p>
          <a:r>
            <a:rPr lang="en-US" dirty="0" smtClean="0"/>
            <a:t>Campus</a:t>
          </a:r>
          <a:endParaRPr lang="en-US" dirty="0"/>
        </a:p>
      </dgm:t>
    </dgm:pt>
    <dgm:pt modelId="{FBF0CB84-E1E6-496C-B42C-E46709B864CD}" type="parTrans" cxnId="{DE54A0E9-9AA2-442F-BDFC-85D84D6FFF66}">
      <dgm:prSet/>
      <dgm:spPr/>
      <dgm:t>
        <a:bodyPr/>
        <a:lstStyle/>
        <a:p>
          <a:endParaRPr lang="en-US"/>
        </a:p>
      </dgm:t>
    </dgm:pt>
    <dgm:pt modelId="{C28ACDC1-6CD7-44F1-9DBE-53598A83E950}" type="sibTrans" cxnId="{DE54A0E9-9AA2-442F-BDFC-85D84D6FFF66}">
      <dgm:prSet/>
      <dgm:spPr/>
      <dgm:t>
        <a:bodyPr/>
        <a:lstStyle/>
        <a:p>
          <a:endParaRPr lang="en-US"/>
        </a:p>
      </dgm:t>
    </dgm:pt>
    <dgm:pt modelId="{9037B84F-6C0B-4CB4-A68F-A4BAAC9C2436}">
      <dgm:prSet phldrT="[Text]"/>
      <dgm:spPr/>
      <dgm:t>
        <a:bodyPr/>
        <a:lstStyle/>
        <a:p>
          <a:r>
            <a:rPr lang="en-US" dirty="0" smtClean="0"/>
            <a:t>Principals</a:t>
          </a:r>
          <a:endParaRPr lang="en-US" dirty="0"/>
        </a:p>
      </dgm:t>
    </dgm:pt>
    <dgm:pt modelId="{14A38657-FD00-45E7-8FE1-ACD7CD430905}" type="parTrans" cxnId="{A554D555-F249-4E28-ADB9-A30FB351D2C0}">
      <dgm:prSet/>
      <dgm:spPr/>
      <dgm:t>
        <a:bodyPr/>
        <a:lstStyle/>
        <a:p>
          <a:endParaRPr lang="en-US"/>
        </a:p>
      </dgm:t>
    </dgm:pt>
    <dgm:pt modelId="{EC11FE05-6824-4453-9322-FF842052733C}" type="sibTrans" cxnId="{A554D555-F249-4E28-ADB9-A30FB351D2C0}">
      <dgm:prSet/>
      <dgm:spPr/>
      <dgm:t>
        <a:bodyPr/>
        <a:lstStyle/>
        <a:p>
          <a:endParaRPr lang="en-US"/>
        </a:p>
      </dgm:t>
    </dgm:pt>
    <dgm:pt modelId="{C3E2D7A3-6B4C-435D-9412-F0F46D8A3928}">
      <dgm:prSet phldrT="[Text]"/>
      <dgm:spPr/>
      <dgm:t>
        <a:bodyPr/>
        <a:lstStyle/>
        <a:p>
          <a:r>
            <a:rPr lang="en-US" dirty="0" smtClean="0"/>
            <a:t>Key Teachers</a:t>
          </a:r>
          <a:endParaRPr lang="en-US" dirty="0"/>
        </a:p>
      </dgm:t>
    </dgm:pt>
    <dgm:pt modelId="{3036991A-C40A-4261-AAC4-49758D653BA3}" type="parTrans" cxnId="{E4104BD9-EF59-4933-AB91-82D037ACF07D}">
      <dgm:prSet/>
      <dgm:spPr/>
      <dgm:t>
        <a:bodyPr/>
        <a:lstStyle/>
        <a:p>
          <a:endParaRPr lang="en-US"/>
        </a:p>
      </dgm:t>
    </dgm:pt>
    <dgm:pt modelId="{283F20A5-D476-4068-B4B8-25E74580BC75}" type="sibTrans" cxnId="{E4104BD9-EF59-4933-AB91-82D037ACF07D}">
      <dgm:prSet/>
      <dgm:spPr/>
      <dgm:t>
        <a:bodyPr/>
        <a:lstStyle/>
        <a:p>
          <a:endParaRPr lang="en-US"/>
        </a:p>
      </dgm:t>
    </dgm:pt>
    <dgm:pt modelId="{498ACE6A-A3E1-41FF-B9F0-2C48DAE307AF}">
      <dgm:prSet phldrT="[Text]"/>
      <dgm:spPr/>
      <dgm:t>
        <a:bodyPr/>
        <a:lstStyle/>
        <a:p>
          <a:r>
            <a:rPr lang="en-US" dirty="0" smtClean="0"/>
            <a:t>District</a:t>
          </a:r>
          <a:endParaRPr lang="en-US" dirty="0"/>
        </a:p>
      </dgm:t>
    </dgm:pt>
    <dgm:pt modelId="{07C678B3-DCFD-4729-A1AB-4FDD9E072F4B}" type="parTrans" cxnId="{895FC2EB-DDAC-428B-B1CF-C103FEEC8E8D}">
      <dgm:prSet/>
      <dgm:spPr/>
      <dgm:t>
        <a:bodyPr/>
        <a:lstStyle/>
        <a:p>
          <a:endParaRPr lang="en-US"/>
        </a:p>
      </dgm:t>
    </dgm:pt>
    <dgm:pt modelId="{A94983FD-33CF-469A-9844-69685F34021A}" type="sibTrans" cxnId="{895FC2EB-DDAC-428B-B1CF-C103FEEC8E8D}">
      <dgm:prSet/>
      <dgm:spPr/>
      <dgm:t>
        <a:bodyPr/>
        <a:lstStyle/>
        <a:p>
          <a:endParaRPr lang="en-US"/>
        </a:p>
      </dgm:t>
    </dgm:pt>
    <dgm:pt modelId="{30565C5E-6F5F-4F76-823C-ADAF0994E62E}">
      <dgm:prSet phldrT="[Text]"/>
      <dgm:spPr/>
      <dgm:t>
        <a:bodyPr/>
        <a:lstStyle/>
        <a:p>
          <a:r>
            <a:rPr lang="en-US" dirty="0" smtClean="0"/>
            <a:t>Superintendent</a:t>
          </a:r>
          <a:endParaRPr lang="en-US" dirty="0"/>
        </a:p>
      </dgm:t>
    </dgm:pt>
    <dgm:pt modelId="{1391A54F-FB7F-4C1E-A190-9897EEB90729}" type="parTrans" cxnId="{01E78E58-2A32-4030-BC75-634BEDE5410F}">
      <dgm:prSet/>
      <dgm:spPr/>
      <dgm:t>
        <a:bodyPr/>
        <a:lstStyle/>
        <a:p>
          <a:endParaRPr lang="en-US"/>
        </a:p>
      </dgm:t>
    </dgm:pt>
    <dgm:pt modelId="{F7C67495-589A-4FB7-B6F3-0921EDD1C25D}" type="sibTrans" cxnId="{01E78E58-2A32-4030-BC75-634BEDE5410F}">
      <dgm:prSet/>
      <dgm:spPr/>
      <dgm:t>
        <a:bodyPr/>
        <a:lstStyle/>
        <a:p>
          <a:endParaRPr lang="en-US"/>
        </a:p>
      </dgm:t>
    </dgm:pt>
    <dgm:pt modelId="{96F0DF67-6E60-47D9-BF49-58A2B9DB8B59}">
      <dgm:prSet phldrT="[Text]"/>
      <dgm:spPr/>
      <dgm:t>
        <a:bodyPr/>
        <a:lstStyle/>
        <a:p>
          <a:r>
            <a:rPr lang="en-US" dirty="0" smtClean="0"/>
            <a:t>Curriculum Coordinators</a:t>
          </a:r>
          <a:endParaRPr lang="en-US" dirty="0"/>
        </a:p>
      </dgm:t>
    </dgm:pt>
    <dgm:pt modelId="{9655FB2F-ACF7-455B-A72F-2C2DD0F8416C}" type="parTrans" cxnId="{68C33C63-67D7-4F4F-BB26-9C81C160BF24}">
      <dgm:prSet/>
      <dgm:spPr/>
      <dgm:t>
        <a:bodyPr/>
        <a:lstStyle/>
        <a:p>
          <a:endParaRPr lang="en-US"/>
        </a:p>
      </dgm:t>
    </dgm:pt>
    <dgm:pt modelId="{39F6C1BE-D0E7-4888-B4FE-5F8D62426BCC}" type="sibTrans" cxnId="{68C33C63-67D7-4F4F-BB26-9C81C160BF24}">
      <dgm:prSet/>
      <dgm:spPr/>
      <dgm:t>
        <a:bodyPr/>
        <a:lstStyle/>
        <a:p>
          <a:endParaRPr lang="en-US"/>
        </a:p>
      </dgm:t>
    </dgm:pt>
    <dgm:pt modelId="{810D7C0D-8465-45DC-AE39-34B2564E671C}">
      <dgm:prSet phldrT="[Text]"/>
      <dgm:spPr/>
      <dgm:t>
        <a:bodyPr/>
        <a:lstStyle/>
        <a:p>
          <a:r>
            <a:rPr lang="en-US" dirty="0" smtClean="0"/>
            <a:t>Community</a:t>
          </a:r>
          <a:endParaRPr lang="en-US" dirty="0"/>
        </a:p>
      </dgm:t>
    </dgm:pt>
    <dgm:pt modelId="{0D871372-92A0-4504-A8B1-51FACF664C73}" type="parTrans" cxnId="{13A3B0A6-87D8-41E0-BBB0-7C478089DA95}">
      <dgm:prSet/>
      <dgm:spPr/>
      <dgm:t>
        <a:bodyPr/>
        <a:lstStyle/>
        <a:p>
          <a:endParaRPr lang="en-US"/>
        </a:p>
      </dgm:t>
    </dgm:pt>
    <dgm:pt modelId="{33A70242-982E-4973-B528-85BC4D87F392}" type="sibTrans" cxnId="{13A3B0A6-87D8-41E0-BBB0-7C478089DA95}">
      <dgm:prSet/>
      <dgm:spPr/>
      <dgm:t>
        <a:bodyPr/>
        <a:lstStyle/>
        <a:p>
          <a:endParaRPr lang="en-US"/>
        </a:p>
      </dgm:t>
    </dgm:pt>
    <dgm:pt modelId="{88806B55-0745-40F8-BDC5-36C529E4701D}">
      <dgm:prSet phldrT="[Text]"/>
      <dgm:spPr/>
      <dgm:t>
        <a:bodyPr/>
        <a:lstStyle/>
        <a:p>
          <a:r>
            <a:rPr lang="en-US" dirty="0" smtClean="0"/>
            <a:t>Parents</a:t>
          </a:r>
        </a:p>
      </dgm:t>
    </dgm:pt>
    <dgm:pt modelId="{A2A5C21A-2030-4D0B-A64C-0DB553FCFC5B}" type="parTrans" cxnId="{E8A1A745-BD2B-4E6F-9D4A-ACE771D07896}">
      <dgm:prSet/>
      <dgm:spPr/>
      <dgm:t>
        <a:bodyPr/>
        <a:lstStyle/>
        <a:p>
          <a:endParaRPr lang="en-US"/>
        </a:p>
      </dgm:t>
    </dgm:pt>
    <dgm:pt modelId="{38C55CB2-BB7C-43CB-9913-2B592D62A250}" type="sibTrans" cxnId="{E8A1A745-BD2B-4E6F-9D4A-ACE771D07896}">
      <dgm:prSet/>
      <dgm:spPr/>
      <dgm:t>
        <a:bodyPr/>
        <a:lstStyle/>
        <a:p>
          <a:endParaRPr lang="en-US"/>
        </a:p>
      </dgm:t>
    </dgm:pt>
    <dgm:pt modelId="{AC7F91DC-92C9-42E2-94D4-CEE422CF02A4}">
      <dgm:prSet phldrT="[Text]"/>
      <dgm:spPr/>
      <dgm:t>
        <a:bodyPr/>
        <a:lstStyle/>
        <a:p>
          <a:r>
            <a:rPr lang="en-US" dirty="0" smtClean="0"/>
            <a:t>State</a:t>
          </a:r>
          <a:endParaRPr lang="en-US" dirty="0"/>
        </a:p>
      </dgm:t>
    </dgm:pt>
    <dgm:pt modelId="{7BF414A6-E0D9-40AD-94D6-A19DBD45CB5A}" type="parTrans" cxnId="{9F420168-CDAE-4B4C-901D-222D698B22B1}">
      <dgm:prSet/>
      <dgm:spPr/>
      <dgm:t>
        <a:bodyPr/>
        <a:lstStyle/>
        <a:p>
          <a:endParaRPr lang="en-US"/>
        </a:p>
      </dgm:t>
    </dgm:pt>
    <dgm:pt modelId="{14A75459-2954-4038-9844-2C3B66A42679}" type="sibTrans" cxnId="{9F420168-CDAE-4B4C-901D-222D698B22B1}">
      <dgm:prSet/>
      <dgm:spPr/>
      <dgm:t>
        <a:bodyPr/>
        <a:lstStyle/>
        <a:p>
          <a:endParaRPr lang="en-US"/>
        </a:p>
      </dgm:t>
    </dgm:pt>
    <dgm:pt modelId="{6E26F727-3DD9-4354-9094-629419BE6557}">
      <dgm:prSet phldrT="[Text]"/>
      <dgm:spPr/>
      <dgm:t>
        <a:bodyPr/>
        <a:lstStyle/>
        <a:p>
          <a:r>
            <a:rPr lang="en-US" dirty="0" smtClean="0"/>
            <a:t>Business Leaders</a:t>
          </a:r>
          <a:endParaRPr lang="en-US" dirty="0"/>
        </a:p>
      </dgm:t>
    </dgm:pt>
    <dgm:pt modelId="{3095CD11-F82C-490B-996F-D6B58E8EAB6D}" type="parTrans" cxnId="{0014E517-59D1-42D8-8F2F-F4907D1D1AFA}">
      <dgm:prSet/>
      <dgm:spPr/>
      <dgm:t>
        <a:bodyPr/>
        <a:lstStyle/>
        <a:p>
          <a:endParaRPr lang="en-US"/>
        </a:p>
      </dgm:t>
    </dgm:pt>
    <dgm:pt modelId="{4194280E-6607-4F76-919A-E99FDE5EFE67}" type="sibTrans" cxnId="{0014E517-59D1-42D8-8F2F-F4907D1D1AFA}">
      <dgm:prSet/>
      <dgm:spPr/>
      <dgm:t>
        <a:bodyPr/>
        <a:lstStyle/>
        <a:p>
          <a:endParaRPr lang="en-US"/>
        </a:p>
      </dgm:t>
    </dgm:pt>
    <dgm:pt modelId="{E1967991-0A93-469C-8B93-43B137E3C808}">
      <dgm:prSet phldrT="[Text]"/>
      <dgm:spPr/>
      <dgm:t>
        <a:bodyPr/>
        <a:lstStyle/>
        <a:p>
          <a:r>
            <a:rPr lang="en-US" dirty="0" smtClean="0"/>
            <a:t>Counselors</a:t>
          </a:r>
          <a:endParaRPr lang="en-US" dirty="0"/>
        </a:p>
      </dgm:t>
    </dgm:pt>
    <dgm:pt modelId="{3B2236C4-B966-45A6-870E-2F41CF3AE350}" type="parTrans" cxnId="{034E683B-E617-4016-AA2B-564A4E0EAEE7}">
      <dgm:prSet/>
      <dgm:spPr/>
      <dgm:t>
        <a:bodyPr/>
        <a:lstStyle/>
        <a:p>
          <a:endParaRPr lang="en-US"/>
        </a:p>
      </dgm:t>
    </dgm:pt>
    <dgm:pt modelId="{1C116B4B-8D2F-4386-9E93-245A99C0E181}" type="sibTrans" cxnId="{034E683B-E617-4016-AA2B-564A4E0EAEE7}">
      <dgm:prSet/>
      <dgm:spPr/>
      <dgm:t>
        <a:bodyPr/>
        <a:lstStyle/>
        <a:p>
          <a:endParaRPr lang="en-US"/>
        </a:p>
      </dgm:t>
    </dgm:pt>
    <dgm:pt modelId="{F08F79F2-B054-4687-825E-3E7D0AEC3E95}">
      <dgm:prSet phldrT="[Text]"/>
      <dgm:spPr/>
      <dgm:t>
        <a:bodyPr/>
        <a:lstStyle/>
        <a:p>
          <a:r>
            <a:rPr lang="en-US" dirty="0" smtClean="0"/>
            <a:t>Students</a:t>
          </a:r>
          <a:endParaRPr lang="en-US" dirty="0"/>
        </a:p>
      </dgm:t>
    </dgm:pt>
    <dgm:pt modelId="{013CF921-669B-42E5-8970-D6A32A20302A}" type="parTrans" cxnId="{75530DAF-ECC8-4FC5-A8E5-B797696243FA}">
      <dgm:prSet/>
      <dgm:spPr/>
      <dgm:t>
        <a:bodyPr/>
        <a:lstStyle/>
        <a:p>
          <a:endParaRPr lang="en-US"/>
        </a:p>
      </dgm:t>
    </dgm:pt>
    <dgm:pt modelId="{DCD08972-9FDC-4257-9815-83F841D74A75}" type="sibTrans" cxnId="{75530DAF-ECC8-4FC5-A8E5-B797696243FA}">
      <dgm:prSet/>
      <dgm:spPr/>
      <dgm:t>
        <a:bodyPr/>
        <a:lstStyle/>
        <a:p>
          <a:endParaRPr lang="en-US"/>
        </a:p>
      </dgm:t>
    </dgm:pt>
    <dgm:pt modelId="{8A215E08-3FB3-4809-AEC2-D46FB8D59EF1}">
      <dgm:prSet phldrT="[Text]"/>
      <dgm:spPr/>
      <dgm:t>
        <a:bodyPr/>
        <a:lstStyle/>
        <a:p>
          <a:r>
            <a:rPr lang="en-US" dirty="0" smtClean="0"/>
            <a:t>Instructional Supervisors</a:t>
          </a:r>
          <a:endParaRPr lang="en-US" dirty="0"/>
        </a:p>
      </dgm:t>
    </dgm:pt>
    <dgm:pt modelId="{846F2E8D-2729-4537-94BB-1D6B5C279414}" type="parTrans" cxnId="{8BF47D3C-3BF7-4F14-8E22-6C620CA5F189}">
      <dgm:prSet/>
      <dgm:spPr/>
      <dgm:t>
        <a:bodyPr/>
        <a:lstStyle/>
        <a:p>
          <a:endParaRPr lang="en-US"/>
        </a:p>
      </dgm:t>
    </dgm:pt>
    <dgm:pt modelId="{3F8CB77E-02EE-4D39-9EDF-4CC0FE8392CC}" type="sibTrans" cxnId="{8BF47D3C-3BF7-4F14-8E22-6C620CA5F189}">
      <dgm:prSet/>
      <dgm:spPr/>
      <dgm:t>
        <a:bodyPr/>
        <a:lstStyle/>
        <a:p>
          <a:endParaRPr lang="en-US"/>
        </a:p>
      </dgm:t>
    </dgm:pt>
    <dgm:pt modelId="{8750C307-CDF0-414D-BEDD-C45A0217A224}">
      <dgm:prSet phldrT="[Text]"/>
      <dgm:spPr/>
      <dgm:t>
        <a:bodyPr/>
        <a:lstStyle/>
        <a:p>
          <a:r>
            <a:rPr lang="en-US" dirty="0" smtClean="0"/>
            <a:t>Legislators</a:t>
          </a:r>
          <a:endParaRPr lang="en-US" dirty="0"/>
        </a:p>
      </dgm:t>
    </dgm:pt>
    <dgm:pt modelId="{74E381FA-D4E1-4F1E-9A4B-805639ED672C}" type="parTrans" cxnId="{57A0BD4F-AB4A-4135-9B5D-6B1C1D13BFB7}">
      <dgm:prSet/>
      <dgm:spPr/>
      <dgm:t>
        <a:bodyPr/>
        <a:lstStyle/>
        <a:p>
          <a:endParaRPr lang="en-US"/>
        </a:p>
      </dgm:t>
    </dgm:pt>
    <dgm:pt modelId="{B19A204C-DBC3-48E9-9056-9775CC89C9E0}" type="sibTrans" cxnId="{57A0BD4F-AB4A-4135-9B5D-6B1C1D13BFB7}">
      <dgm:prSet/>
      <dgm:spPr/>
      <dgm:t>
        <a:bodyPr/>
        <a:lstStyle/>
        <a:p>
          <a:endParaRPr lang="en-US"/>
        </a:p>
      </dgm:t>
    </dgm:pt>
    <dgm:pt modelId="{C81087F8-4E6E-4077-9D83-3E8ED6259940}">
      <dgm:prSet phldrT="[Text]"/>
      <dgm:spPr/>
      <dgm:t>
        <a:bodyPr/>
        <a:lstStyle/>
        <a:p>
          <a:r>
            <a:rPr lang="en-US" dirty="0" smtClean="0"/>
            <a:t>Policy Makers</a:t>
          </a:r>
          <a:endParaRPr lang="en-US" dirty="0"/>
        </a:p>
      </dgm:t>
    </dgm:pt>
    <dgm:pt modelId="{1D6D8CBB-A122-4FDB-BA8E-DA4839126798}" type="parTrans" cxnId="{947E332B-2E4A-4DFF-A8C2-0DA0FAC991A0}">
      <dgm:prSet/>
      <dgm:spPr/>
      <dgm:t>
        <a:bodyPr/>
        <a:lstStyle/>
        <a:p>
          <a:endParaRPr lang="en-US"/>
        </a:p>
      </dgm:t>
    </dgm:pt>
    <dgm:pt modelId="{16DF82E3-EC6E-4E04-AE6F-1AB2A7272620}" type="sibTrans" cxnId="{947E332B-2E4A-4DFF-A8C2-0DA0FAC991A0}">
      <dgm:prSet/>
      <dgm:spPr/>
      <dgm:t>
        <a:bodyPr/>
        <a:lstStyle/>
        <a:p>
          <a:endParaRPr lang="en-US"/>
        </a:p>
      </dgm:t>
    </dgm:pt>
    <dgm:pt modelId="{C4E80B48-9164-4EA5-9C21-1FCABCCFF2B9}">
      <dgm:prSet phldrT="[Text]"/>
      <dgm:spPr/>
      <dgm:t>
        <a:bodyPr/>
        <a:lstStyle/>
        <a:p>
          <a:r>
            <a:rPr lang="en-US" dirty="0" smtClean="0"/>
            <a:t>State Education Department</a:t>
          </a:r>
          <a:endParaRPr lang="en-US" dirty="0"/>
        </a:p>
      </dgm:t>
    </dgm:pt>
    <dgm:pt modelId="{255DC2B1-09A5-44D5-A692-37BFF6C79854}" type="parTrans" cxnId="{B2DE478E-F25A-4E8B-AA80-6698EC4757DC}">
      <dgm:prSet/>
      <dgm:spPr/>
      <dgm:t>
        <a:bodyPr/>
        <a:lstStyle/>
        <a:p>
          <a:endParaRPr lang="en-US"/>
        </a:p>
      </dgm:t>
    </dgm:pt>
    <dgm:pt modelId="{B9C95A77-BDF3-448F-82B9-1CBB95791344}" type="sibTrans" cxnId="{B2DE478E-F25A-4E8B-AA80-6698EC4757DC}">
      <dgm:prSet/>
      <dgm:spPr/>
      <dgm:t>
        <a:bodyPr/>
        <a:lstStyle/>
        <a:p>
          <a:endParaRPr lang="en-US"/>
        </a:p>
      </dgm:t>
    </dgm:pt>
    <dgm:pt modelId="{A9C311BB-C603-49E2-A0EF-C23F646710F5}">
      <dgm:prSet phldrT="[Text]"/>
      <dgm:spPr/>
      <dgm:t>
        <a:bodyPr/>
        <a:lstStyle/>
        <a:p>
          <a:r>
            <a:rPr lang="en-US" dirty="0" smtClean="0"/>
            <a:t>Commissioner </a:t>
          </a:r>
          <a:endParaRPr lang="en-US" dirty="0"/>
        </a:p>
      </dgm:t>
    </dgm:pt>
    <dgm:pt modelId="{F0F7354D-0476-4BB1-8F77-1757F29291D9}" type="parTrans" cxnId="{23AE344A-CECC-405C-A712-3BEE7D1F274E}">
      <dgm:prSet/>
      <dgm:spPr/>
      <dgm:t>
        <a:bodyPr/>
        <a:lstStyle/>
        <a:p>
          <a:endParaRPr lang="en-US"/>
        </a:p>
      </dgm:t>
    </dgm:pt>
    <dgm:pt modelId="{E8A853C7-A83D-4012-BAD6-561C82A58F98}" type="sibTrans" cxnId="{23AE344A-CECC-405C-A712-3BEE7D1F274E}">
      <dgm:prSet/>
      <dgm:spPr/>
      <dgm:t>
        <a:bodyPr/>
        <a:lstStyle/>
        <a:p>
          <a:endParaRPr lang="en-US"/>
        </a:p>
      </dgm:t>
    </dgm:pt>
    <dgm:pt modelId="{04143F87-75F9-400B-989F-570B0959ACDF}" type="pres">
      <dgm:prSet presAssocID="{92453239-A431-4636-BF20-81599C658C7B}" presName="theList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F1EACF79-FC7E-4EF2-BB7C-B934BF72C3F4}" type="pres">
      <dgm:prSet presAssocID="{EDC7BDBA-B687-43CA-9C91-23DD8768CE9D}" presName="compNode" presStyleCnt="0"/>
      <dgm:spPr/>
    </dgm:pt>
    <dgm:pt modelId="{2BB8C78A-89A7-47C9-9DB6-B06FE3E5E4CC}" type="pres">
      <dgm:prSet presAssocID="{EDC7BDBA-B687-43CA-9C91-23DD8768CE9D}" presName="aNode" presStyleLbl="bgShp" presStyleIdx="0" presStyleCnt="4"/>
      <dgm:spPr/>
      <dgm:t>
        <a:bodyPr/>
        <a:lstStyle/>
        <a:p>
          <a:endParaRPr lang="en-US"/>
        </a:p>
      </dgm:t>
    </dgm:pt>
    <dgm:pt modelId="{A3643191-8C04-4DEF-9FD9-9FFEF6D116C8}" type="pres">
      <dgm:prSet presAssocID="{EDC7BDBA-B687-43CA-9C91-23DD8768CE9D}" presName="textNode" presStyleLbl="bgShp" presStyleIdx="0" presStyleCnt="4"/>
      <dgm:spPr/>
      <dgm:t>
        <a:bodyPr/>
        <a:lstStyle/>
        <a:p>
          <a:endParaRPr lang="en-US"/>
        </a:p>
      </dgm:t>
    </dgm:pt>
    <dgm:pt modelId="{C9984B61-DD8B-41C3-9EEE-572589FC4279}" type="pres">
      <dgm:prSet presAssocID="{EDC7BDBA-B687-43CA-9C91-23DD8768CE9D}" presName="compChildNode" presStyleCnt="0"/>
      <dgm:spPr/>
    </dgm:pt>
    <dgm:pt modelId="{A4D1A887-55ED-4AE3-A84A-3621227D2556}" type="pres">
      <dgm:prSet presAssocID="{EDC7BDBA-B687-43CA-9C91-23DD8768CE9D}" presName="theInnerList" presStyleCnt="0"/>
      <dgm:spPr/>
    </dgm:pt>
    <dgm:pt modelId="{BF2F4B2C-5DFE-48B9-B8A8-9D2D6720447C}" type="pres">
      <dgm:prSet presAssocID="{9037B84F-6C0B-4CB4-A68F-A4BAAC9C2436}" presName="childNode" presStyleLbl="node1" presStyleIdx="0" presStyleCnt="1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1F7105B-C449-432C-9155-C1FB566FEF49}" type="pres">
      <dgm:prSet presAssocID="{9037B84F-6C0B-4CB4-A68F-A4BAAC9C2436}" presName="aSpace2" presStyleCnt="0"/>
      <dgm:spPr/>
    </dgm:pt>
    <dgm:pt modelId="{520E9873-603C-42EC-BC74-7AAC11B49F86}" type="pres">
      <dgm:prSet presAssocID="{C3E2D7A3-6B4C-435D-9412-F0F46D8A3928}" presName="childNode" presStyleLbl="node1" presStyleIdx="1" presStyleCnt="1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4E86A01-D857-46F5-AC7A-26CAF7270704}" type="pres">
      <dgm:prSet presAssocID="{C3E2D7A3-6B4C-435D-9412-F0F46D8A3928}" presName="aSpace2" presStyleCnt="0"/>
      <dgm:spPr/>
    </dgm:pt>
    <dgm:pt modelId="{39A7B974-2ED4-4D72-8CC3-0C83005C87FF}" type="pres">
      <dgm:prSet presAssocID="{E1967991-0A93-469C-8B93-43B137E3C808}" presName="childNode" presStyleLbl="node1" presStyleIdx="2" presStyleCnt="1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F34F2EA-2AF7-4F68-BAE7-55C05C1CC998}" type="pres">
      <dgm:prSet presAssocID="{E1967991-0A93-469C-8B93-43B137E3C808}" presName="aSpace2" presStyleCnt="0"/>
      <dgm:spPr/>
    </dgm:pt>
    <dgm:pt modelId="{478B7474-5B7E-4B4B-9705-DB870B302560}" type="pres">
      <dgm:prSet presAssocID="{F08F79F2-B054-4687-825E-3E7D0AEC3E95}" presName="childNode" presStyleLbl="node1" presStyleIdx="3" presStyleCnt="1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8F6F698-E63E-4ECC-8C03-B65530E79FA6}" type="pres">
      <dgm:prSet presAssocID="{EDC7BDBA-B687-43CA-9C91-23DD8768CE9D}" presName="aSpace" presStyleCnt="0"/>
      <dgm:spPr/>
    </dgm:pt>
    <dgm:pt modelId="{373AE686-B06A-446A-BD69-F51326335F59}" type="pres">
      <dgm:prSet presAssocID="{498ACE6A-A3E1-41FF-B9F0-2C48DAE307AF}" presName="compNode" presStyleCnt="0"/>
      <dgm:spPr/>
    </dgm:pt>
    <dgm:pt modelId="{D021609B-D042-40BA-B3BE-C3A105F71E81}" type="pres">
      <dgm:prSet presAssocID="{498ACE6A-A3E1-41FF-B9F0-2C48DAE307AF}" presName="aNode" presStyleLbl="bgShp" presStyleIdx="1" presStyleCnt="4"/>
      <dgm:spPr/>
      <dgm:t>
        <a:bodyPr/>
        <a:lstStyle/>
        <a:p>
          <a:endParaRPr lang="en-US"/>
        </a:p>
      </dgm:t>
    </dgm:pt>
    <dgm:pt modelId="{91B17B50-62F5-44B6-BB18-558F5483C450}" type="pres">
      <dgm:prSet presAssocID="{498ACE6A-A3E1-41FF-B9F0-2C48DAE307AF}" presName="textNode" presStyleLbl="bgShp" presStyleIdx="1" presStyleCnt="4"/>
      <dgm:spPr/>
      <dgm:t>
        <a:bodyPr/>
        <a:lstStyle/>
        <a:p>
          <a:endParaRPr lang="en-US"/>
        </a:p>
      </dgm:t>
    </dgm:pt>
    <dgm:pt modelId="{70FF5191-32EC-425D-943F-C5FACD7A1C49}" type="pres">
      <dgm:prSet presAssocID="{498ACE6A-A3E1-41FF-B9F0-2C48DAE307AF}" presName="compChildNode" presStyleCnt="0"/>
      <dgm:spPr/>
    </dgm:pt>
    <dgm:pt modelId="{ABD1A932-7E38-455E-AE63-1C21EF581F42}" type="pres">
      <dgm:prSet presAssocID="{498ACE6A-A3E1-41FF-B9F0-2C48DAE307AF}" presName="theInnerList" presStyleCnt="0"/>
      <dgm:spPr/>
    </dgm:pt>
    <dgm:pt modelId="{3CCD933B-E942-4566-B659-88C7E2F1986B}" type="pres">
      <dgm:prSet presAssocID="{30565C5E-6F5F-4F76-823C-ADAF0994E62E}" presName="childNode" presStyleLbl="node1" presStyleIdx="4" presStyleCnt="1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86E1934-2D55-4644-BCA9-D229014004FB}" type="pres">
      <dgm:prSet presAssocID="{30565C5E-6F5F-4F76-823C-ADAF0994E62E}" presName="aSpace2" presStyleCnt="0"/>
      <dgm:spPr/>
    </dgm:pt>
    <dgm:pt modelId="{D8C94FCB-C026-4AEC-9C4B-4592D6CCCF7E}" type="pres">
      <dgm:prSet presAssocID="{96F0DF67-6E60-47D9-BF49-58A2B9DB8B59}" presName="childNode" presStyleLbl="node1" presStyleIdx="5" presStyleCnt="1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D235F03-DA09-4D67-9C3A-785F0F36A8DF}" type="pres">
      <dgm:prSet presAssocID="{96F0DF67-6E60-47D9-BF49-58A2B9DB8B59}" presName="aSpace2" presStyleCnt="0"/>
      <dgm:spPr/>
    </dgm:pt>
    <dgm:pt modelId="{CD31AE03-749B-49DC-82B9-01C0DDF3439C}" type="pres">
      <dgm:prSet presAssocID="{8A215E08-3FB3-4809-AEC2-D46FB8D59EF1}" presName="childNode" presStyleLbl="node1" presStyleIdx="6" presStyleCnt="1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A0909BB-09F3-4E36-9A6D-F30E7B14E0C5}" type="pres">
      <dgm:prSet presAssocID="{498ACE6A-A3E1-41FF-B9F0-2C48DAE307AF}" presName="aSpace" presStyleCnt="0"/>
      <dgm:spPr/>
    </dgm:pt>
    <dgm:pt modelId="{FECF64F6-1A70-4AF8-A5A3-5E283CB20340}" type="pres">
      <dgm:prSet presAssocID="{810D7C0D-8465-45DC-AE39-34B2564E671C}" presName="compNode" presStyleCnt="0"/>
      <dgm:spPr/>
    </dgm:pt>
    <dgm:pt modelId="{16B8879D-86E9-4E7C-8A03-3783D261CEE4}" type="pres">
      <dgm:prSet presAssocID="{810D7C0D-8465-45DC-AE39-34B2564E671C}" presName="aNode" presStyleLbl="bgShp" presStyleIdx="2" presStyleCnt="4"/>
      <dgm:spPr/>
      <dgm:t>
        <a:bodyPr/>
        <a:lstStyle/>
        <a:p>
          <a:endParaRPr lang="en-US"/>
        </a:p>
      </dgm:t>
    </dgm:pt>
    <dgm:pt modelId="{92E4738B-49C6-485B-AE8C-BF88B36A3D33}" type="pres">
      <dgm:prSet presAssocID="{810D7C0D-8465-45DC-AE39-34B2564E671C}" presName="textNode" presStyleLbl="bgShp" presStyleIdx="2" presStyleCnt="4"/>
      <dgm:spPr/>
      <dgm:t>
        <a:bodyPr/>
        <a:lstStyle/>
        <a:p>
          <a:endParaRPr lang="en-US"/>
        </a:p>
      </dgm:t>
    </dgm:pt>
    <dgm:pt modelId="{923E2509-88AB-4415-AC6B-1483527D6D14}" type="pres">
      <dgm:prSet presAssocID="{810D7C0D-8465-45DC-AE39-34B2564E671C}" presName="compChildNode" presStyleCnt="0"/>
      <dgm:spPr/>
    </dgm:pt>
    <dgm:pt modelId="{A393E264-B590-46A3-BBEE-84426B0A1812}" type="pres">
      <dgm:prSet presAssocID="{810D7C0D-8465-45DC-AE39-34B2564E671C}" presName="theInnerList" presStyleCnt="0"/>
      <dgm:spPr/>
    </dgm:pt>
    <dgm:pt modelId="{3821FDD3-C681-454B-B848-3235FA385584}" type="pres">
      <dgm:prSet presAssocID="{88806B55-0745-40F8-BDC5-36C529E4701D}" presName="childNode" presStyleLbl="node1" presStyleIdx="7" presStyleCnt="1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8FC8A33-9F28-4E1F-8CC1-C8BC28FA1E95}" type="pres">
      <dgm:prSet presAssocID="{88806B55-0745-40F8-BDC5-36C529E4701D}" presName="aSpace2" presStyleCnt="0"/>
      <dgm:spPr/>
    </dgm:pt>
    <dgm:pt modelId="{234599D3-47C8-4D70-BA99-39F3E33C430C}" type="pres">
      <dgm:prSet presAssocID="{6E26F727-3DD9-4354-9094-629419BE6557}" presName="childNode" presStyleLbl="node1" presStyleIdx="8" presStyleCnt="1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721B6FC-84F9-4DD0-B225-385EE9E52A57}" type="pres">
      <dgm:prSet presAssocID="{6E26F727-3DD9-4354-9094-629419BE6557}" presName="aSpace2" presStyleCnt="0"/>
      <dgm:spPr/>
    </dgm:pt>
    <dgm:pt modelId="{4A1FD49D-6D58-415D-BAE5-8867E3889963}" type="pres">
      <dgm:prSet presAssocID="{8750C307-CDF0-414D-BEDD-C45A0217A224}" presName="childNode" presStyleLbl="node1" presStyleIdx="9" presStyleCnt="1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5179866-701C-47F3-86F7-13E582FB0158}" type="pres">
      <dgm:prSet presAssocID="{810D7C0D-8465-45DC-AE39-34B2564E671C}" presName="aSpace" presStyleCnt="0"/>
      <dgm:spPr/>
    </dgm:pt>
    <dgm:pt modelId="{3DB3305E-CC51-4B7E-B72F-A989A422A6DD}" type="pres">
      <dgm:prSet presAssocID="{AC7F91DC-92C9-42E2-94D4-CEE422CF02A4}" presName="compNode" presStyleCnt="0"/>
      <dgm:spPr/>
    </dgm:pt>
    <dgm:pt modelId="{CD08C57E-17C5-4823-9346-4CC6EC41D83E}" type="pres">
      <dgm:prSet presAssocID="{AC7F91DC-92C9-42E2-94D4-CEE422CF02A4}" presName="aNode" presStyleLbl="bgShp" presStyleIdx="3" presStyleCnt="4"/>
      <dgm:spPr/>
      <dgm:t>
        <a:bodyPr/>
        <a:lstStyle/>
        <a:p>
          <a:endParaRPr lang="en-US"/>
        </a:p>
      </dgm:t>
    </dgm:pt>
    <dgm:pt modelId="{D3896542-CC8E-417B-BCED-9C6214DCD4F2}" type="pres">
      <dgm:prSet presAssocID="{AC7F91DC-92C9-42E2-94D4-CEE422CF02A4}" presName="textNode" presStyleLbl="bgShp" presStyleIdx="3" presStyleCnt="4"/>
      <dgm:spPr/>
      <dgm:t>
        <a:bodyPr/>
        <a:lstStyle/>
        <a:p>
          <a:endParaRPr lang="en-US"/>
        </a:p>
      </dgm:t>
    </dgm:pt>
    <dgm:pt modelId="{3E6908E5-510F-48A0-8994-4B80F4383CF1}" type="pres">
      <dgm:prSet presAssocID="{AC7F91DC-92C9-42E2-94D4-CEE422CF02A4}" presName="compChildNode" presStyleCnt="0"/>
      <dgm:spPr/>
    </dgm:pt>
    <dgm:pt modelId="{130E0F0D-8916-4CE3-8EEF-6F9145BA2EEA}" type="pres">
      <dgm:prSet presAssocID="{AC7F91DC-92C9-42E2-94D4-CEE422CF02A4}" presName="theInnerList" presStyleCnt="0"/>
      <dgm:spPr/>
    </dgm:pt>
    <dgm:pt modelId="{3F32E909-6A60-43D9-B0B9-7EEBC80E9B6B}" type="pres">
      <dgm:prSet presAssocID="{C81087F8-4E6E-4077-9D83-3E8ED6259940}" presName="childNode" presStyleLbl="node1" presStyleIdx="10" presStyleCnt="1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D459D3C-DC9B-468B-9ACD-8E3C0397B023}" type="pres">
      <dgm:prSet presAssocID="{C81087F8-4E6E-4077-9D83-3E8ED6259940}" presName="aSpace2" presStyleCnt="0"/>
      <dgm:spPr/>
    </dgm:pt>
    <dgm:pt modelId="{679E28C4-657A-45E6-97AE-B4836500E534}" type="pres">
      <dgm:prSet presAssocID="{C4E80B48-9164-4EA5-9C21-1FCABCCFF2B9}" presName="childNode" presStyleLbl="node1" presStyleIdx="11" presStyleCnt="1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D591C0A-4793-4112-9E91-05BDBC839EA5}" type="pres">
      <dgm:prSet presAssocID="{C4E80B48-9164-4EA5-9C21-1FCABCCFF2B9}" presName="aSpace2" presStyleCnt="0"/>
      <dgm:spPr/>
    </dgm:pt>
    <dgm:pt modelId="{F349EFE6-93A4-490C-9CCD-C3D7924175E8}" type="pres">
      <dgm:prSet presAssocID="{A9C311BB-C603-49E2-A0EF-C23F646710F5}" presName="childNode" presStyleLbl="node1" presStyleIdx="12" presStyleCnt="1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26D91717-F1FF-4484-804F-C18831FDBE85}" type="presOf" srcId="{EDC7BDBA-B687-43CA-9C91-23DD8768CE9D}" destId="{2BB8C78A-89A7-47C9-9DB6-B06FE3E5E4CC}" srcOrd="0" destOrd="0" presId="urn:microsoft.com/office/officeart/2005/8/layout/lProcess2"/>
    <dgm:cxn modelId="{AFC71700-AEF4-4B07-9705-19D587AFB867}" type="presOf" srcId="{8750C307-CDF0-414D-BEDD-C45A0217A224}" destId="{4A1FD49D-6D58-415D-BAE5-8867E3889963}" srcOrd="0" destOrd="0" presId="urn:microsoft.com/office/officeart/2005/8/layout/lProcess2"/>
    <dgm:cxn modelId="{23AE344A-CECC-405C-A712-3BEE7D1F274E}" srcId="{AC7F91DC-92C9-42E2-94D4-CEE422CF02A4}" destId="{A9C311BB-C603-49E2-A0EF-C23F646710F5}" srcOrd="2" destOrd="0" parTransId="{F0F7354D-0476-4BB1-8F77-1757F29291D9}" sibTransId="{E8A853C7-A83D-4012-BAD6-561C82A58F98}"/>
    <dgm:cxn modelId="{B54DE38C-A3B0-4D34-B2EB-AFF8162ADF95}" type="presOf" srcId="{810D7C0D-8465-45DC-AE39-34B2564E671C}" destId="{92E4738B-49C6-485B-AE8C-BF88B36A3D33}" srcOrd="1" destOrd="0" presId="urn:microsoft.com/office/officeart/2005/8/layout/lProcess2"/>
    <dgm:cxn modelId="{034E683B-E617-4016-AA2B-564A4E0EAEE7}" srcId="{EDC7BDBA-B687-43CA-9C91-23DD8768CE9D}" destId="{E1967991-0A93-469C-8B93-43B137E3C808}" srcOrd="2" destOrd="0" parTransId="{3B2236C4-B966-45A6-870E-2F41CF3AE350}" sibTransId="{1C116B4B-8D2F-4386-9E93-245A99C0E181}"/>
    <dgm:cxn modelId="{75530DAF-ECC8-4FC5-A8E5-B797696243FA}" srcId="{EDC7BDBA-B687-43CA-9C91-23DD8768CE9D}" destId="{F08F79F2-B054-4687-825E-3E7D0AEC3E95}" srcOrd="3" destOrd="0" parTransId="{013CF921-669B-42E5-8970-D6A32A20302A}" sibTransId="{DCD08972-9FDC-4257-9815-83F841D74A75}"/>
    <dgm:cxn modelId="{AC7496CA-1601-4D79-9FBF-261A60475437}" type="presOf" srcId="{C3E2D7A3-6B4C-435D-9412-F0F46D8A3928}" destId="{520E9873-603C-42EC-BC74-7AAC11B49F86}" srcOrd="0" destOrd="0" presId="urn:microsoft.com/office/officeart/2005/8/layout/lProcess2"/>
    <dgm:cxn modelId="{A554D555-F249-4E28-ADB9-A30FB351D2C0}" srcId="{EDC7BDBA-B687-43CA-9C91-23DD8768CE9D}" destId="{9037B84F-6C0B-4CB4-A68F-A4BAAC9C2436}" srcOrd="0" destOrd="0" parTransId="{14A38657-FD00-45E7-8FE1-ACD7CD430905}" sibTransId="{EC11FE05-6824-4453-9322-FF842052733C}"/>
    <dgm:cxn modelId="{5B7C7A6E-655F-4ED5-A9DF-9E8C7CDD3F7C}" type="presOf" srcId="{EDC7BDBA-B687-43CA-9C91-23DD8768CE9D}" destId="{A3643191-8C04-4DEF-9FD9-9FFEF6D116C8}" srcOrd="1" destOrd="0" presId="urn:microsoft.com/office/officeart/2005/8/layout/lProcess2"/>
    <dgm:cxn modelId="{0B170DF3-84B3-444D-8B6F-B408CA093F97}" type="presOf" srcId="{C81087F8-4E6E-4077-9D83-3E8ED6259940}" destId="{3F32E909-6A60-43D9-B0B9-7EEBC80E9B6B}" srcOrd="0" destOrd="0" presId="urn:microsoft.com/office/officeart/2005/8/layout/lProcess2"/>
    <dgm:cxn modelId="{254F7CFF-44B8-4370-9571-E3E778757156}" type="presOf" srcId="{6E26F727-3DD9-4354-9094-629419BE6557}" destId="{234599D3-47C8-4D70-BA99-39F3E33C430C}" srcOrd="0" destOrd="0" presId="urn:microsoft.com/office/officeart/2005/8/layout/lProcess2"/>
    <dgm:cxn modelId="{0014E517-59D1-42D8-8F2F-F4907D1D1AFA}" srcId="{810D7C0D-8465-45DC-AE39-34B2564E671C}" destId="{6E26F727-3DD9-4354-9094-629419BE6557}" srcOrd="1" destOrd="0" parTransId="{3095CD11-F82C-490B-996F-D6B58E8EAB6D}" sibTransId="{4194280E-6607-4F76-919A-E99FDE5EFE67}"/>
    <dgm:cxn modelId="{8B5560B1-03AD-4E0E-A294-0172D40A3027}" type="presOf" srcId="{498ACE6A-A3E1-41FF-B9F0-2C48DAE307AF}" destId="{D021609B-D042-40BA-B3BE-C3A105F71E81}" srcOrd="0" destOrd="0" presId="urn:microsoft.com/office/officeart/2005/8/layout/lProcess2"/>
    <dgm:cxn modelId="{DE54A0E9-9AA2-442F-BDFC-85D84D6FFF66}" srcId="{92453239-A431-4636-BF20-81599C658C7B}" destId="{EDC7BDBA-B687-43CA-9C91-23DD8768CE9D}" srcOrd="0" destOrd="0" parTransId="{FBF0CB84-E1E6-496C-B42C-E46709B864CD}" sibTransId="{C28ACDC1-6CD7-44F1-9DBE-53598A83E950}"/>
    <dgm:cxn modelId="{E279A134-2AF9-4216-8CCA-72945D9C3C02}" type="presOf" srcId="{AC7F91DC-92C9-42E2-94D4-CEE422CF02A4}" destId="{D3896542-CC8E-417B-BCED-9C6214DCD4F2}" srcOrd="1" destOrd="0" presId="urn:microsoft.com/office/officeart/2005/8/layout/lProcess2"/>
    <dgm:cxn modelId="{E8A1A745-BD2B-4E6F-9D4A-ACE771D07896}" srcId="{810D7C0D-8465-45DC-AE39-34B2564E671C}" destId="{88806B55-0745-40F8-BDC5-36C529E4701D}" srcOrd="0" destOrd="0" parTransId="{A2A5C21A-2030-4D0B-A64C-0DB553FCFC5B}" sibTransId="{38C55CB2-BB7C-43CB-9913-2B592D62A250}"/>
    <dgm:cxn modelId="{1A14FAD8-8941-4E1D-9732-6C514399B8EB}" type="presOf" srcId="{E1967991-0A93-469C-8B93-43B137E3C808}" destId="{39A7B974-2ED4-4D72-8CC3-0C83005C87FF}" srcOrd="0" destOrd="0" presId="urn:microsoft.com/office/officeart/2005/8/layout/lProcess2"/>
    <dgm:cxn modelId="{57A0BD4F-AB4A-4135-9B5D-6B1C1D13BFB7}" srcId="{810D7C0D-8465-45DC-AE39-34B2564E671C}" destId="{8750C307-CDF0-414D-BEDD-C45A0217A224}" srcOrd="2" destOrd="0" parTransId="{74E381FA-D4E1-4F1E-9A4B-805639ED672C}" sibTransId="{B19A204C-DBC3-48E9-9056-9775CC89C9E0}"/>
    <dgm:cxn modelId="{103EB431-31B3-4A00-9C96-AEC555FBA9AD}" type="presOf" srcId="{C4E80B48-9164-4EA5-9C21-1FCABCCFF2B9}" destId="{679E28C4-657A-45E6-97AE-B4836500E534}" srcOrd="0" destOrd="0" presId="urn:microsoft.com/office/officeart/2005/8/layout/lProcess2"/>
    <dgm:cxn modelId="{DDDBD552-906D-412F-8C0B-C8BB571DB575}" type="presOf" srcId="{AC7F91DC-92C9-42E2-94D4-CEE422CF02A4}" destId="{CD08C57E-17C5-4823-9346-4CC6EC41D83E}" srcOrd="0" destOrd="0" presId="urn:microsoft.com/office/officeart/2005/8/layout/lProcess2"/>
    <dgm:cxn modelId="{33245DBB-3D9B-4CFD-8AA7-4AB401B18E2C}" type="presOf" srcId="{30565C5E-6F5F-4F76-823C-ADAF0994E62E}" destId="{3CCD933B-E942-4566-B659-88C7E2F1986B}" srcOrd="0" destOrd="0" presId="urn:microsoft.com/office/officeart/2005/8/layout/lProcess2"/>
    <dgm:cxn modelId="{13A3B0A6-87D8-41E0-BBB0-7C478089DA95}" srcId="{92453239-A431-4636-BF20-81599C658C7B}" destId="{810D7C0D-8465-45DC-AE39-34B2564E671C}" srcOrd="2" destOrd="0" parTransId="{0D871372-92A0-4504-A8B1-51FACF664C73}" sibTransId="{33A70242-982E-4973-B528-85BC4D87F392}"/>
    <dgm:cxn modelId="{8BF47D3C-3BF7-4F14-8E22-6C620CA5F189}" srcId="{498ACE6A-A3E1-41FF-B9F0-2C48DAE307AF}" destId="{8A215E08-3FB3-4809-AEC2-D46FB8D59EF1}" srcOrd="2" destOrd="0" parTransId="{846F2E8D-2729-4537-94BB-1D6B5C279414}" sibTransId="{3F8CB77E-02EE-4D39-9EDF-4CC0FE8392CC}"/>
    <dgm:cxn modelId="{9D7AA319-EF25-404C-8D74-5CBBF839BC19}" type="presOf" srcId="{F08F79F2-B054-4687-825E-3E7D0AEC3E95}" destId="{478B7474-5B7E-4B4B-9705-DB870B302560}" srcOrd="0" destOrd="0" presId="urn:microsoft.com/office/officeart/2005/8/layout/lProcess2"/>
    <dgm:cxn modelId="{F08FC3EE-6D83-400D-87D1-75F7F5BDC947}" type="presOf" srcId="{498ACE6A-A3E1-41FF-B9F0-2C48DAE307AF}" destId="{91B17B50-62F5-44B6-BB18-558F5483C450}" srcOrd="1" destOrd="0" presId="urn:microsoft.com/office/officeart/2005/8/layout/lProcess2"/>
    <dgm:cxn modelId="{C4A2A9A4-EB68-4693-8D7E-ABAAC81A10B1}" type="presOf" srcId="{9037B84F-6C0B-4CB4-A68F-A4BAAC9C2436}" destId="{BF2F4B2C-5DFE-48B9-B8A8-9D2D6720447C}" srcOrd="0" destOrd="0" presId="urn:microsoft.com/office/officeart/2005/8/layout/lProcess2"/>
    <dgm:cxn modelId="{9F420168-CDAE-4B4C-901D-222D698B22B1}" srcId="{92453239-A431-4636-BF20-81599C658C7B}" destId="{AC7F91DC-92C9-42E2-94D4-CEE422CF02A4}" srcOrd="3" destOrd="0" parTransId="{7BF414A6-E0D9-40AD-94D6-A19DBD45CB5A}" sibTransId="{14A75459-2954-4038-9844-2C3B66A42679}"/>
    <dgm:cxn modelId="{B2DE478E-F25A-4E8B-AA80-6698EC4757DC}" srcId="{AC7F91DC-92C9-42E2-94D4-CEE422CF02A4}" destId="{C4E80B48-9164-4EA5-9C21-1FCABCCFF2B9}" srcOrd="1" destOrd="0" parTransId="{255DC2B1-09A5-44D5-A692-37BFF6C79854}" sibTransId="{B9C95A77-BDF3-448F-82B9-1CBB95791344}"/>
    <dgm:cxn modelId="{FC1DE7E7-71BE-4D7A-98CE-9870A825DD58}" type="presOf" srcId="{96F0DF67-6E60-47D9-BF49-58A2B9DB8B59}" destId="{D8C94FCB-C026-4AEC-9C4B-4592D6CCCF7E}" srcOrd="0" destOrd="0" presId="urn:microsoft.com/office/officeart/2005/8/layout/lProcess2"/>
    <dgm:cxn modelId="{8B685F63-4608-423E-A8E8-B7B03E796F80}" type="presOf" srcId="{A9C311BB-C603-49E2-A0EF-C23F646710F5}" destId="{F349EFE6-93A4-490C-9CCD-C3D7924175E8}" srcOrd="0" destOrd="0" presId="urn:microsoft.com/office/officeart/2005/8/layout/lProcess2"/>
    <dgm:cxn modelId="{947E332B-2E4A-4DFF-A8C2-0DA0FAC991A0}" srcId="{AC7F91DC-92C9-42E2-94D4-CEE422CF02A4}" destId="{C81087F8-4E6E-4077-9D83-3E8ED6259940}" srcOrd="0" destOrd="0" parTransId="{1D6D8CBB-A122-4FDB-BA8E-DA4839126798}" sibTransId="{16DF82E3-EC6E-4E04-AE6F-1AB2A7272620}"/>
    <dgm:cxn modelId="{A4903CF6-2449-4F3E-974C-F679063B863F}" type="presOf" srcId="{92453239-A431-4636-BF20-81599C658C7B}" destId="{04143F87-75F9-400B-989F-570B0959ACDF}" srcOrd="0" destOrd="0" presId="urn:microsoft.com/office/officeart/2005/8/layout/lProcess2"/>
    <dgm:cxn modelId="{895FC2EB-DDAC-428B-B1CF-C103FEEC8E8D}" srcId="{92453239-A431-4636-BF20-81599C658C7B}" destId="{498ACE6A-A3E1-41FF-B9F0-2C48DAE307AF}" srcOrd="1" destOrd="0" parTransId="{07C678B3-DCFD-4729-A1AB-4FDD9E072F4B}" sibTransId="{A94983FD-33CF-469A-9844-69685F34021A}"/>
    <dgm:cxn modelId="{5A4C7EED-B910-4E2E-B955-0CE8CB1C5BC5}" type="presOf" srcId="{810D7C0D-8465-45DC-AE39-34B2564E671C}" destId="{16B8879D-86E9-4E7C-8A03-3783D261CEE4}" srcOrd="0" destOrd="0" presId="urn:microsoft.com/office/officeart/2005/8/layout/lProcess2"/>
    <dgm:cxn modelId="{DDCE5885-A244-4C05-A278-4989FCA7FCF1}" type="presOf" srcId="{88806B55-0745-40F8-BDC5-36C529E4701D}" destId="{3821FDD3-C681-454B-B848-3235FA385584}" srcOrd="0" destOrd="0" presId="urn:microsoft.com/office/officeart/2005/8/layout/lProcess2"/>
    <dgm:cxn modelId="{E4104BD9-EF59-4933-AB91-82D037ACF07D}" srcId="{EDC7BDBA-B687-43CA-9C91-23DD8768CE9D}" destId="{C3E2D7A3-6B4C-435D-9412-F0F46D8A3928}" srcOrd="1" destOrd="0" parTransId="{3036991A-C40A-4261-AAC4-49758D653BA3}" sibTransId="{283F20A5-D476-4068-B4B8-25E74580BC75}"/>
    <dgm:cxn modelId="{68C33C63-67D7-4F4F-BB26-9C81C160BF24}" srcId="{498ACE6A-A3E1-41FF-B9F0-2C48DAE307AF}" destId="{96F0DF67-6E60-47D9-BF49-58A2B9DB8B59}" srcOrd="1" destOrd="0" parTransId="{9655FB2F-ACF7-455B-A72F-2C2DD0F8416C}" sibTransId="{39F6C1BE-D0E7-4888-B4FE-5F8D62426BCC}"/>
    <dgm:cxn modelId="{01E78E58-2A32-4030-BC75-634BEDE5410F}" srcId="{498ACE6A-A3E1-41FF-B9F0-2C48DAE307AF}" destId="{30565C5E-6F5F-4F76-823C-ADAF0994E62E}" srcOrd="0" destOrd="0" parTransId="{1391A54F-FB7F-4C1E-A190-9897EEB90729}" sibTransId="{F7C67495-589A-4FB7-B6F3-0921EDD1C25D}"/>
    <dgm:cxn modelId="{6FA06498-5F62-44B0-A19F-9C26395A0E71}" type="presOf" srcId="{8A215E08-3FB3-4809-AEC2-D46FB8D59EF1}" destId="{CD31AE03-749B-49DC-82B9-01C0DDF3439C}" srcOrd="0" destOrd="0" presId="urn:microsoft.com/office/officeart/2005/8/layout/lProcess2"/>
    <dgm:cxn modelId="{2CB6EB1F-7DA0-4FBC-B1DC-3351C4526CB1}" type="presParOf" srcId="{04143F87-75F9-400B-989F-570B0959ACDF}" destId="{F1EACF79-FC7E-4EF2-BB7C-B934BF72C3F4}" srcOrd="0" destOrd="0" presId="urn:microsoft.com/office/officeart/2005/8/layout/lProcess2"/>
    <dgm:cxn modelId="{9112A1A1-4E89-4414-966C-A1D16663FE21}" type="presParOf" srcId="{F1EACF79-FC7E-4EF2-BB7C-B934BF72C3F4}" destId="{2BB8C78A-89A7-47C9-9DB6-B06FE3E5E4CC}" srcOrd="0" destOrd="0" presId="urn:microsoft.com/office/officeart/2005/8/layout/lProcess2"/>
    <dgm:cxn modelId="{3FDCE60D-A0AE-4776-A89A-BD78A2AF4713}" type="presParOf" srcId="{F1EACF79-FC7E-4EF2-BB7C-B934BF72C3F4}" destId="{A3643191-8C04-4DEF-9FD9-9FFEF6D116C8}" srcOrd="1" destOrd="0" presId="urn:microsoft.com/office/officeart/2005/8/layout/lProcess2"/>
    <dgm:cxn modelId="{B31A09E8-94A3-4E29-8F9F-AEB7A35E90B1}" type="presParOf" srcId="{F1EACF79-FC7E-4EF2-BB7C-B934BF72C3F4}" destId="{C9984B61-DD8B-41C3-9EEE-572589FC4279}" srcOrd="2" destOrd="0" presId="urn:microsoft.com/office/officeart/2005/8/layout/lProcess2"/>
    <dgm:cxn modelId="{4BE55E71-D680-4E28-9F39-1CD26EAAC792}" type="presParOf" srcId="{C9984B61-DD8B-41C3-9EEE-572589FC4279}" destId="{A4D1A887-55ED-4AE3-A84A-3621227D2556}" srcOrd="0" destOrd="0" presId="urn:microsoft.com/office/officeart/2005/8/layout/lProcess2"/>
    <dgm:cxn modelId="{A9DB8069-8837-4594-9929-979ABD0D014F}" type="presParOf" srcId="{A4D1A887-55ED-4AE3-A84A-3621227D2556}" destId="{BF2F4B2C-5DFE-48B9-B8A8-9D2D6720447C}" srcOrd="0" destOrd="0" presId="urn:microsoft.com/office/officeart/2005/8/layout/lProcess2"/>
    <dgm:cxn modelId="{BC77D1C9-AD69-4F5F-A88F-98E375DD6035}" type="presParOf" srcId="{A4D1A887-55ED-4AE3-A84A-3621227D2556}" destId="{61F7105B-C449-432C-9155-C1FB566FEF49}" srcOrd="1" destOrd="0" presId="urn:microsoft.com/office/officeart/2005/8/layout/lProcess2"/>
    <dgm:cxn modelId="{E4A4CCC4-55CD-4233-A040-557A34C39CA1}" type="presParOf" srcId="{A4D1A887-55ED-4AE3-A84A-3621227D2556}" destId="{520E9873-603C-42EC-BC74-7AAC11B49F86}" srcOrd="2" destOrd="0" presId="urn:microsoft.com/office/officeart/2005/8/layout/lProcess2"/>
    <dgm:cxn modelId="{E367AC01-3F2D-484C-BDF6-B42DEA287B8F}" type="presParOf" srcId="{A4D1A887-55ED-4AE3-A84A-3621227D2556}" destId="{14E86A01-D857-46F5-AC7A-26CAF7270704}" srcOrd="3" destOrd="0" presId="urn:microsoft.com/office/officeart/2005/8/layout/lProcess2"/>
    <dgm:cxn modelId="{19C05A28-B441-4961-BD40-B199ECF8C4FA}" type="presParOf" srcId="{A4D1A887-55ED-4AE3-A84A-3621227D2556}" destId="{39A7B974-2ED4-4D72-8CC3-0C83005C87FF}" srcOrd="4" destOrd="0" presId="urn:microsoft.com/office/officeart/2005/8/layout/lProcess2"/>
    <dgm:cxn modelId="{F9E7B62E-C7EE-40CB-9A04-DC9BCC2B26BD}" type="presParOf" srcId="{A4D1A887-55ED-4AE3-A84A-3621227D2556}" destId="{6F34F2EA-2AF7-4F68-BAE7-55C05C1CC998}" srcOrd="5" destOrd="0" presId="urn:microsoft.com/office/officeart/2005/8/layout/lProcess2"/>
    <dgm:cxn modelId="{594209B9-00BC-477B-885E-06E30A394441}" type="presParOf" srcId="{A4D1A887-55ED-4AE3-A84A-3621227D2556}" destId="{478B7474-5B7E-4B4B-9705-DB870B302560}" srcOrd="6" destOrd="0" presId="urn:microsoft.com/office/officeart/2005/8/layout/lProcess2"/>
    <dgm:cxn modelId="{0747868C-2F6E-496A-9866-BDD0E3A49EF0}" type="presParOf" srcId="{04143F87-75F9-400B-989F-570B0959ACDF}" destId="{D8F6F698-E63E-4ECC-8C03-B65530E79FA6}" srcOrd="1" destOrd="0" presId="urn:microsoft.com/office/officeart/2005/8/layout/lProcess2"/>
    <dgm:cxn modelId="{70F06C6C-4D68-4AAC-A4CC-BB67B65B3EB4}" type="presParOf" srcId="{04143F87-75F9-400B-989F-570B0959ACDF}" destId="{373AE686-B06A-446A-BD69-F51326335F59}" srcOrd="2" destOrd="0" presId="urn:microsoft.com/office/officeart/2005/8/layout/lProcess2"/>
    <dgm:cxn modelId="{1BBFEE74-8B7C-4843-9D9B-B4617947DC48}" type="presParOf" srcId="{373AE686-B06A-446A-BD69-F51326335F59}" destId="{D021609B-D042-40BA-B3BE-C3A105F71E81}" srcOrd="0" destOrd="0" presId="urn:microsoft.com/office/officeart/2005/8/layout/lProcess2"/>
    <dgm:cxn modelId="{08ED2848-D7F7-407F-8DBA-D3E0CB752AFD}" type="presParOf" srcId="{373AE686-B06A-446A-BD69-F51326335F59}" destId="{91B17B50-62F5-44B6-BB18-558F5483C450}" srcOrd="1" destOrd="0" presId="urn:microsoft.com/office/officeart/2005/8/layout/lProcess2"/>
    <dgm:cxn modelId="{9F2D3516-E30F-4445-8DD1-DAE8343CEC6E}" type="presParOf" srcId="{373AE686-B06A-446A-BD69-F51326335F59}" destId="{70FF5191-32EC-425D-943F-C5FACD7A1C49}" srcOrd="2" destOrd="0" presId="urn:microsoft.com/office/officeart/2005/8/layout/lProcess2"/>
    <dgm:cxn modelId="{59D4DE60-D72E-4B14-9320-8335C32A4A7F}" type="presParOf" srcId="{70FF5191-32EC-425D-943F-C5FACD7A1C49}" destId="{ABD1A932-7E38-455E-AE63-1C21EF581F42}" srcOrd="0" destOrd="0" presId="urn:microsoft.com/office/officeart/2005/8/layout/lProcess2"/>
    <dgm:cxn modelId="{BFBF3EB6-9DD0-4115-BD25-452AFDF40EA1}" type="presParOf" srcId="{ABD1A932-7E38-455E-AE63-1C21EF581F42}" destId="{3CCD933B-E942-4566-B659-88C7E2F1986B}" srcOrd="0" destOrd="0" presId="urn:microsoft.com/office/officeart/2005/8/layout/lProcess2"/>
    <dgm:cxn modelId="{78730D93-7C4C-4A6E-8265-C995584253BE}" type="presParOf" srcId="{ABD1A932-7E38-455E-AE63-1C21EF581F42}" destId="{A86E1934-2D55-4644-BCA9-D229014004FB}" srcOrd="1" destOrd="0" presId="urn:microsoft.com/office/officeart/2005/8/layout/lProcess2"/>
    <dgm:cxn modelId="{5CE16824-9130-4206-B15B-71FA859E7010}" type="presParOf" srcId="{ABD1A932-7E38-455E-AE63-1C21EF581F42}" destId="{D8C94FCB-C026-4AEC-9C4B-4592D6CCCF7E}" srcOrd="2" destOrd="0" presId="urn:microsoft.com/office/officeart/2005/8/layout/lProcess2"/>
    <dgm:cxn modelId="{F161DFA2-31CD-42C4-95B6-886E50CF0FAE}" type="presParOf" srcId="{ABD1A932-7E38-455E-AE63-1C21EF581F42}" destId="{8D235F03-DA09-4D67-9C3A-785F0F36A8DF}" srcOrd="3" destOrd="0" presId="urn:microsoft.com/office/officeart/2005/8/layout/lProcess2"/>
    <dgm:cxn modelId="{04185ADC-0BF7-4114-A3CF-B7E82B05DB85}" type="presParOf" srcId="{ABD1A932-7E38-455E-AE63-1C21EF581F42}" destId="{CD31AE03-749B-49DC-82B9-01C0DDF3439C}" srcOrd="4" destOrd="0" presId="urn:microsoft.com/office/officeart/2005/8/layout/lProcess2"/>
    <dgm:cxn modelId="{D09C3C7D-E6A5-4AFE-9784-426CCB00AB65}" type="presParOf" srcId="{04143F87-75F9-400B-989F-570B0959ACDF}" destId="{5A0909BB-09F3-4E36-9A6D-F30E7B14E0C5}" srcOrd="3" destOrd="0" presId="urn:microsoft.com/office/officeart/2005/8/layout/lProcess2"/>
    <dgm:cxn modelId="{42C3B7D1-83B9-4E1D-A2EF-9A6624E61023}" type="presParOf" srcId="{04143F87-75F9-400B-989F-570B0959ACDF}" destId="{FECF64F6-1A70-4AF8-A5A3-5E283CB20340}" srcOrd="4" destOrd="0" presId="urn:microsoft.com/office/officeart/2005/8/layout/lProcess2"/>
    <dgm:cxn modelId="{A6347154-1AE1-43EF-A9E7-7C6762D808E4}" type="presParOf" srcId="{FECF64F6-1A70-4AF8-A5A3-5E283CB20340}" destId="{16B8879D-86E9-4E7C-8A03-3783D261CEE4}" srcOrd="0" destOrd="0" presId="urn:microsoft.com/office/officeart/2005/8/layout/lProcess2"/>
    <dgm:cxn modelId="{C7DB7910-46C8-475E-9558-15EA219C5FCE}" type="presParOf" srcId="{FECF64F6-1A70-4AF8-A5A3-5E283CB20340}" destId="{92E4738B-49C6-485B-AE8C-BF88B36A3D33}" srcOrd="1" destOrd="0" presId="urn:microsoft.com/office/officeart/2005/8/layout/lProcess2"/>
    <dgm:cxn modelId="{652CE354-9530-4525-B8CD-3549C98E7804}" type="presParOf" srcId="{FECF64F6-1A70-4AF8-A5A3-5E283CB20340}" destId="{923E2509-88AB-4415-AC6B-1483527D6D14}" srcOrd="2" destOrd="0" presId="urn:microsoft.com/office/officeart/2005/8/layout/lProcess2"/>
    <dgm:cxn modelId="{ECA09AB0-8A93-42D9-9F3F-682F797D1A57}" type="presParOf" srcId="{923E2509-88AB-4415-AC6B-1483527D6D14}" destId="{A393E264-B590-46A3-BBEE-84426B0A1812}" srcOrd="0" destOrd="0" presId="urn:microsoft.com/office/officeart/2005/8/layout/lProcess2"/>
    <dgm:cxn modelId="{F8F52B06-9BE2-4A3F-95B1-9082006117CF}" type="presParOf" srcId="{A393E264-B590-46A3-BBEE-84426B0A1812}" destId="{3821FDD3-C681-454B-B848-3235FA385584}" srcOrd="0" destOrd="0" presId="urn:microsoft.com/office/officeart/2005/8/layout/lProcess2"/>
    <dgm:cxn modelId="{D7C19A82-509F-45F7-A496-85EADACD0D47}" type="presParOf" srcId="{A393E264-B590-46A3-BBEE-84426B0A1812}" destId="{58FC8A33-9F28-4E1F-8CC1-C8BC28FA1E95}" srcOrd="1" destOrd="0" presId="urn:microsoft.com/office/officeart/2005/8/layout/lProcess2"/>
    <dgm:cxn modelId="{48B8BCA8-E2E1-43A0-A1CC-41F14CDE7512}" type="presParOf" srcId="{A393E264-B590-46A3-BBEE-84426B0A1812}" destId="{234599D3-47C8-4D70-BA99-39F3E33C430C}" srcOrd="2" destOrd="0" presId="urn:microsoft.com/office/officeart/2005/8/layout/lProcess2"/>
    <dgm:cxn modelId="{5AF76B1A-737E-4226-ADDF-37F55B596CB5}" type="presParOf" srcId="{A393E264-B590-46A3-BBEE-84426B0A1812}" destId="{D721B6FC-84F9-4DD0-B225-385EE9E52A57}" srcOrd="3" destOrd="0" presId="urn:microsoft.com/office/officeart/2005/8/layout/lProcess2"/>
    <dgm:cxn modelId="{2944BA29-13C0-4E8C-9AB5-76F03EBB1150}" type="presParOf" srcId="{A393E264-B590-46A3-BBEE-84426B0A1812}" destId="{4A1FD49D-6D58-415D-BAE5-8867E3889963}" srcOrd="4" destOrd="0" presId="urn:microsoft.com/office/officeart/2005/8/layout/lProcess2"/>
    <dgm:cxn modelId="{9FD668D8-3AE6-4907-A6C5-1B8436696E94}" type="presParOf" srcId="{04143F87-75F9-400B-989F-570B0959ACDF}" destId="{F5179866-701C-47F3-86F7-13E582FB0158}" srcOrd="5" destOrd="0" presId="urn:microsoft.com/office/officeart/2005/8/layout/lProcess2"/>
    <dgm:cxn modelId="{46B59086-42F6-4D05-8059-1AC015797A41}" type="presParOf" srcId="{04143F87-75F9-400B-989F-570B0959ACDF}" destId="{3DB3305E-CC51-4B7E-B72F-A989A422A6DD}" srcOrd="6" destOrd="0" presId="urn:microsoft.com/office/officeart/2005/8/layout/lProcess2"/>
    <dgm:cxn modelId="{76BE0801-FBF0-4625-89D2-CF1794263FDE}" type="presParOf" srcId="{3DB3305E-CC51-4B7E-B72F-A989A422A6DD}" destId="{CD08C57E-17C5-4823-9346-4CC6EC41D83E}" srcOrd="0" destOrd="0" presId="urn:microsoft.com/office/officeart/2005/8/layout/lProcess2"/>
    <dgm:cxn modelId="{7853921D-33AB-4582-9563-5C5A6FFED869}" type="presParOf" srcId="{3DB3305E-CC51-4B7E-B72F-A989A422A6DD}" destId="{D3896542-CC8E-417B-BCED-9C6214DCD4F2}" srcOrd="1" destOrd="0" presId="urn:microsoft.com/office/officeart/2005/8/layout/lProcess2"/>
    <dgm:cxn modelId="{E69DBE54-9F99-4CE4-8015-F11932FD2029}" type="presParOf" srcId="{3DB3305E-CC51-4B7E-B72F-A989A422A6DD}" destId="{3E6908E5-510F-48A0-8994-4B80F4383CF1}" srcOrd="2" destOrd="0" presId="urn:microsoft.com/office/officeart/2005/8/layout/lProcess2"/>
    <dgm:cxn modelId="{74B91463-DA10-4CA9-90BE-8B688E9731EF}" type="presParOf" srcId="{3E6908E5-510F-48A0-8994-4B80F4383CF1}" destId="{130E0F0D-8916-4CE3-8EEF-6F9145BA2EEA}" srcOrd="0" destOrd="0" presId="urn:microsoft.com/office/officeart/2005/8/layout/lProcess2"/>
    <dgm:cxn modelId="{A9231D72-511A-4159-A411-AD170B081ED5}" type="presParOf" srcId="{130E0F0D-8916-4CE3-8EEF-6F9145BA2EEA}" destId="{3F32E909-6A60-43D9-B0B9-7EEBC80E9B6B}" srcOrd="0" destOrd="0" presId="urn:microsoft.com/office/officeart/2005/8/layout/lProcess2"/>
    <dgm:cxn modelId="{40455D95-ABFA-4755-91B5-B2C80C5DE107}" type="presParOf" srcId="{130E0F0D-8916-4CE3-8EEF-6F9145BA2EEA}" destId="{5D459D3C-DC9B-468B-9ACD-8E3C0397B023}" srcOrd="1" destOrd="0" presId="urn:microsoft.com/office/officeart/2005/8/layout/lProcess2"/>
    <dgm:cxn modelId="{D1CC0408-A271-4005-A51D-8DA901576C8E}" type="presParOf" srcId="{130E0F0D-8916-4CE3-8EEF-6F9145BA2EEA}" destId="{679E28C4-657A-45E6-97AE-B4836500E534}" srcOrd="2" destOrd="0" presId="urn:microsoft.com/office/officeart/2005/8/layout/lProcess2"/>
    <dgm:cxn modelId="{196B53DE-1319-4424-948E-246E3798017C}" type="presParOf" srcId="{130E0F0D-8916-4CE3-8EEF-6F9145BA2EEA}" destId="{8D591C0A-4793-4112-9E91-05BDBC839EA5}" srcOrd="3" destOrd="0" presId="urn:microsoft.com/office/officeart/2005/8/layout/lProcess2"/>
    <dgm:cxn modelId="{DC3C9D48-2B58-47D6-80E0-2C91F7C95D70}" type="presParOf" srcId="{130E0F0D-8916-4CE3-8EEF-6F9145BA2EEA}" destId="{F349EFE6-93A4-490C-9CCD-C3D7924175E8}" srcOrd="4" destOrd="0" presId="urn:microsoft.com/office/officeart/2005/8/layout/lProcess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2BB8C78A-89A7-47C9-9DB6-B06FE3E5E4CC}">
      <dsp:nvSpPr>
        <dsp:cNvPr id="0" name=""/>
        <dsp:cNvSpPr/>
      </dsp:nvSpPr>
      <dsp:spPr>
        <a:xfrm>
          <a:off x="2112" y="0"/>
          <a:ext cx="2073082" cy="5461000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000" kern="1200" dirty="0" smtClean="0"/>
            <a:t>Campus</a:t>
          </a:r>
          <a:endParaRPr lang="en-US" sz="3000" kern="1200" dirty="0"/>
        </a:p>
      </dsp:txBody>
      <dsp:txXfrm>
        <a:off x="2112" y="0"/>
        <a:ext cx="2073082" cy="1638300"/>
      </dsp:txXfrm>
    </dsp:sp>
    <dsp:sp modelId="{BF2F4B2C-5DFE-48B9-B8A8-9D2D6720447C}">
      <dsp:nvSpPr>
        <dsp:cNvPr id="0" name=""/>
        <dsp:cNvSpPr/>
      </dsp:nvSpPr>
      <dsp:spPr>
        <a:xfrm>
          <a:off x="209420" y="1638433"/>
          <a:ext cx="1658466" cy="79555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34290" rIns="4572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Principals</a:t>
          </a:r>
          <a:endParaRPr lang="en-US" sz="1800" kern="1200" dirty="0"/>
        </a:p>
      </dsp:txBody>
      <dsp:txXfrm>
        <a:off x="209420" y="1638433"/>
        <a:ext cx="1658466" cy="795551"/>
      </dsp:txXfrm>
    </dsp:sp>
    <dsp:sp modelId="{520E9873-603C-42EC-BC74-7AAC11B49F86}">
      <dsp:nvSpPr>
        <dsp:cNvPr id="0" name=""/>
        <dsp:cNvSpPr/>
      </dsp:nvSpPr>
      <dsp:spPr>
        <a:xfrm>
          <a:off x="209420" y="2556377"/>
          <a:ext cx="1658466" cy="79555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34290" rIns="4572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Key Teachers</a:t>
          </a:r>
          <a:endParaRPr lang="en-US" sz="1800" kern="1200" dirty="0"/>
        </a:p>
      </dsp:txBody>
      <dsp:txXfrm>
        <a:off x="209420" y="2556377"/>
        <a:ext cx="1658466" cy="795551"/>
      </dsp:txXfrm>
    </dsp:sp>
    <dsp:sp modelId="{39A7B974-2ED4-4D72-8CC3-0C83005C87FF}">
      <dsp:nvSpPr>
        <dsp:cNvPr id="0" name=""/>
        <dsp:cNvSpPr/>
      </dsp:nvSpPr>
      <dsp:spPr>
        <a:xfrm>
          <a:off x="209420" y="3474321"/>
          <a:ext cx="1658466" cy="79555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34290" rIns="4572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Counselors</a:t>
          </a:r>
          <a:endParaRPr lang="en-US" sz="1800" kern="1200" dirty="0"/>
        </a:p>
      </dsp:txBody>
      <dsp:txXfrm>
        <a:off x="209420" y="3474321"/>
        <a:ext cx="1658466" cy="795551"/>
      </dsp:txXfrm>
    </dsp:sp>
    <dsp:sp modelId="{478B7474-5B7E-4B4B-9705-DB870B302560}">
      <dsp:nvSpPr>
        <dsp:cNvPr id="0" name=""/>
        <dsp:cNvSpPr/>
      </dsp:nvSpPr>
      <dsp:spPr>
        <a:xfrm>
          <a:off x="209420" y="4392265"/>
          <a:ext cx="1658466" cy="79555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34290" rIns="4572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Students</a:t>
          </a:r>
          <a:endParaRPr lang="en-US" sz="1800" kern="1200" dirty="0"/>
        </a:p>
      </dsp:txBody>
      <dsp:txXfrm>
        <a:off x="209420" y="4392265"/>
        <a:ext cx="1658466" cy="795551"/>
      </dsp:txXfrm>
    </dsp:sp>
    <dsp:sp modelId="{D021609B-D042-40BA-B3BE-C3A105F71E81}">
      <dsp:nvSpPr>
        <dsp:cNvPr id="0" name=""/>
        <dsp:cNvSpPr/>
      </dsp:nvSpPr>
      <dsp:spPr>
        <a:xfrm>
          <a:off x="2230676" y="0"/>
          <a:ext cx="2073082" cy="5461000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000" kern="1200" dirty="0" smtClean="0"/>
            <a:t>District</a:t>
          </a:r>
          <a:endParaRPr lang="en-US" sz="3000" kern="1200" dirty="0"/>
        </a:p>
      </dsp:txBody>
      <dsp:txXfrm>
        <a:off x="2230676" y="0"/>
        <a:ext cx="2073082" cy="1638300"/>
      </dsp:txXfrm>
    </dsp:sp>
    <dsp:sp modelId="{3CCD933B-E942-4566-B659-88C7E2F1986B}">
      <dsp:nvSpPr>
        <dsp:cNvPr id="0" name=""/>
        <dsp:cNvSpPr/>
      </dsp:nvSpPr>
      <dsp:spPr>
        <a:xfrm>
          <a:off x="2437984" y="1638766"/>
          <a:ext cx="1658466" cy="107286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34290" rIns="4572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Superintendent</a:t>
          </a:r>
          <a:endParaRPr lang="en-US" sz="1800" kern="1200" dirty="0"/>
        </a:p>
      </dsp:txBody>
      <dsp:txXfrm>
        <a:off x="2437984" y="1638766"/>
        <a:ext cx="1658466" cy="1072867"/>
      </dsp:txXfrm>
    </dsp:sp>
    <dsp:sp modelId="{D8C94FCB-C026-4AEC-9C4B-4592D6CCCF7E}">
      <dsp:nvSpPr>
        <dsp:cNvPr id="0" name=""/>
        <dsp:cNvSpPr/>
      </dsp:nvSpPr>
      <dsp:spPr>
        <a:xfrm>
          <a:off x="2437984" y="2876691"/>
          <a:ext cx="1658466" cy="107286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34290" rIns="4572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Curriculum Coordinators</a:t>
          </a:r>
          <a:endParaRPr lang="en-US" sz="1800" kern="1200" dirty="0"/>
        </a:p>
      </dsp:txBody>
      <dsp:txXfrm>
        <a:off x="2437984" y="2876691"/>
        <a:ext cx="1658466" cy="1072867"/>
      </dsp:txXfrm>
    </dsp:sp>
    <dsp:sp modelId="{CD31AE03-749B-49DC-82B9-01C0DDF3439C}">
      <dsp:nvSpPr>
        <dsp:cNvPr id="0" name=""/>
        <dsp:cNvSpPr/>
      </dsp:nvSpPr>
      <dsp:spPr>
        <a:xfrm>
          <a:off x="2437984" y="4114615"/>
          <a:ext cx="1658466" cy="107286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34290" rIns="4572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Instructional Supervisors</a:t>
          </a:r>
          <a:endParaRPr lang="en-US" sz="1800" kern="1200" dirty="0"/>
        </a:p>
      </dsp:txBody>
      <dsp:txXfrm>
        <a:off x="2437984" y="4114615"/>
        <a:ext cx="1658466" cy="1072867"/>
      </dsp:txXfrm>
    </dsp:sp>
    <dsp:sp modelId="{16B8879D-86E9-4E7C-8A03-3783D261CEE4}">
      <dsp:nvSpPr>
        <dsp:cNvPr id="0" name=""/>
        <dsp:cNvSpPr/>
      </dsp:nvSpPr>
      <dsp:spPr>
        <a:xfrm>
          <a:off x="4459240" y="0"/>
          <a:ext cx="2073082" cy="5461000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000" kern="1200" dirty="0" smtClean="0"/>
            <a:t>Community</a:t>
          </a:r>
          <a:endParaRPr lang="en-US" sz="3000" kern="1200" dirty="0"/>
        </a:p>
      </dsp:txBody>
      <dsp:txXfrm>
        <a:off x="4459240" y="0"/>
        <a:ext cx="2073082" cy="1638300"/>
      </dsp:txXfrm>
    </dsp:sp>
    <dsp:sp modelId="{3821FDD3-C681-454B-B848-3235FA385584}">
      <dsp:nvSpPr>
        <dsp:cNvPr id="0" name=""/>
        <dsp:cNvSpPr/>
      </dsp:nvSpPr>
      <dsp:spPr>
        <a:xfrm>
          <a:off x="4666548" y="1638766"/>
          <a:ext cx="1658466" cy="107286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34290" rIns="4572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Parents</a:t>
          </a:r>
        </a:p>
      </dsp:txBody>
      <dsp:txXfrm>
        <a:off x="4666548" y="1638766"/>
        <a:ext cx="1658466" cy="1072867"/>
      </dsp:txXfrm>
    </dsp:sp>
    <dsp:sp modelId="{234599D3-47C8-4D70-BA99-39F3E33C430C}">
      <dsp:nvSpPr>
        <dsp:cNvPr id="0" name=""/>
        <dsp:cNvSpPr/>
      </dsp:nvSpPr>
      <dsp:spPr>
        <a:xfrm>
          <a:off x="4666548" y="2876691"/>
          <a:ext cx="1658466" cy="107286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34290" rIns="4572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Business Leaders</a:t>
          </a:r>
          <a:endParaRPr lang="en-US" sz="1800" kern="1200" dirty="0"/>
        </a:p>
      </dsp:txBody>
      <dsp:txXfrm>
        <a:off x="4666548" y="2876691"/>
        <a:ext cx="1658466" cy="1072867"/>
      </dsp:txXfrm>
    </dsp:sp>
    <dsp:sp modelId="{4A1FD49D-6D58-415D-BAE5-8867E3889963}">
      <dsp:nvSpPr>
        <dsp:cNvPr id="0" name=""/>
        <dsp:cNvSpPr/>
      </dsp:nvSpPr>
      <dsp:spPr>
        <a:xfrm>
          <a:off x="4666548" y="4114615"/>
          <a:ext cx="1658466" cy="107286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34290" rIns="4572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Legislators</a:t>
          </a:r>
          <a:endParaRPr lang="en-US" sz="1800" kern="1200" dirty="0"/>
        </a:p>
      </dsp:txBody>
      <dsp:txXfrm>
        <a:off x="4666548" y="4114615"/>
        <a:ext cx="1658466" cy="1072867"/>
      </dsp:txXfrm>
    </dsp:sp>
    <dsp:sp modelId="{CD08C57E-17C5-4823-9346-4CC6EC41D83E}">
      <dsp:nvSpPr>
        <dsp:cNvPr id="0" name=""/>
        <dsp:cNvSpPr/>
      </dsp:nvSpPr>
      <dsp:spPr>
        <a:xfrm>
          <a:off x="6687804" y="0"/>
          <a:ext cx="2073082" cy="5461000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000" kern="1200" dirty="0" smtClean="0"/>
            <a:t>State</a:t>
          </a:r>
          <a:endParaRPr lang="en-US" sz="3000" kern="1200" dirty="0"/>
        </a:p>
      </dsp:txBody>
      <dsp:txXfrm>
        <a:off x="6687804" y="0"/>
        <a:ext cx="2073082" cy="1638300"/>
      </dsp:txXfrm>
    </dsp:sp>
    <dsp:sp modelId="{3F32E909-6A60-43D9-B0B9-7EEBC80E9B6B}">
      <dsp:nvSpPr>
        <dsp:cNvPr id="0" name=""/>
        <dsp:cNvSpPr/>
      </dsp:nvSpPr>
      <dsp:spPr>
        <a:xfrm>
          <a:off x="6895112" y="1638766"/>
          <a:ext cx="1658466" cy="107286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34290" rIns="4572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Policy Makers</a:t>
          </a:r>
          <a:endParaRPr lang="en-US" sz="1800" kern="1200" dirty="0"/>
        </a:p>
      </dsp:txBody>
      <dsp:txXfrm>
        <a:off x="6895112" y="1638766"/>
        <a:ext cx="1658466" cy="1072867"/>
      </dsp:txXfrm>
    </dsp:sp>
    <dsp:sp modelId="{679E28C4-657A-45E6-97AE-B4836500E534}">
      <dsp:nvSpPr>
        <dsp:cNvPr id="0" name=""/>
        <dsp:cNvSpPr/>
      </dsp:nvSpPr>
      <dsp:spPr>
        <a:xfrm>
          <a:off x="6895112" y="2876691"/>
          <a:ext cx="1658466" cy="107286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34290" rIns="4572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State Education Department</a:t>
          </a:r>
          <a:endParaRPr lang="en-US" sz="1800" kern="1200" dirty="0"/>
        </a:p>
      </dsp:txBody>
      <dsp:txXfrm>
        <a:off x="6895112" y="2876691"/>
        <a:ext cx="1658466" cy="1072867"/>
      </dsp:txXfrm>
    </dsp:sp>
    <dsp:sp modelId="{F349EFE6-93A4-490C-9CCD-C3D7924175E8}">
      <dsp:nvSpPr>
        <dsp:cNvPr id="0" name=""/>
        <dsp:cNvSpPr/>
      </dsp:nvSpPr>
      <dsp:spPr>
        <a:xfrm>
          <a:off x="6895112" y="4114615"/>
          <a:ext cx="1658466" cy="107286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34290" rIns="4572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Commissioner </a:t>
          </a:r>
          <a:endParaRPr lang="en-US" sz="1800" kern="1200" dirty="0"/>
        </a:p>
      </dsp:txBody>
      <dsp:txXfrm>
        <a:off x="6895112" y="4114615"/>
        <a:ext cx="1658466" cy="107286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Process2">
  <dgm:title val=""/>
  <dgm:desc val=""/>
  <dgm:catLst>
    <dgm:cat type="list" pri="10000"/>
    <dgm:cat type="relationship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h"/>
      <dgm:constr type="w" for="ch" forName="aSpace" refType="w" fact="0.075"/>
      <dgm:constr type="h" for="des" forName="aSpace2" refType="h" fact="0.1"/>
      <dgm:constr type="primFontSz" for="des" forName="textNode" op="equ"/>
      <dgm:constr type="primFontSz" for="des" forName="childNode" op="equ"/>
    </dgm:constrLst>
    <dgm:ruleLst/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ruleLst/>
        <dgm:layoutNode name="aNode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/>
          <dgm:ruleLst/>
        </dgm:layoutNode>
        <dgm:layoutNode name="textNode" styleLbl="bgShp">
          <dgm:alg type="tx"/>
          <dgm:shape xmlns:r="http://schemas.openxmlformats.org/officeDocument/2006/relationships" type="rect" r:blip="" hideGeom="1">
            <dgm:adjLst>
              <dgm:adj idx="1" val="0.1"/>
            </dgm:adjLst>
          </dgm:shape>
          <dgm:presOf axis="self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ruleLst/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childNodeForEach" axis="ch" ptType="node">
              <dgm:layoutNode name="childNode" styleLbl="node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desOrSelf" ptType="node"/>
                <dgm:constrLst>
                  <dgm:constr type="primFontSz" val="65"/>
                  <dgm:constr type="tMarg" refType="primFontSz" fact="0.15"/>
                  <dgm:constr type="bMarg" refType="primFontSz" fact="0.15"/>
                  <dgm:constr type="lMarg" refType="primFontSz" fact="0.2"/>
                  <dgm:constr type="rMarg" refType="primFontSz" fact="0.2"/>
                </dgm:constrLst>
                <dgm:ruleLst>
                  <dgm:rule type="primFontSz" val="5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7588AAB-FFA9-4ABE-B5F8-38DE31492DB6}" type="datetimeFigureOut">
              <a:rPr lang="en-US" smtClean="0"/>
              <a:pPr/>
              <a:t>1/12/2014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181214-2466-4012-A66D-A3480FE00FB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5270156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30171" indent="-280835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23340" indent="-22466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572677" indent="-22466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22013" indent="-22466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471349" indent="-22466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20685" indent="-22466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370021" indent="-22466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19357" indent="-22466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fld id="{6295C5AB-8197-48CC-8FED-C734FEF1D574}" type="slidenum">
              <a:rPr lang="en-US">
                <a:latin typeface="Times" pitchFamily="18" charset="0"/>
              </a:rPr>
              <a:pPr/>
              <a:t>7</a:t>
            </a:fld>
            <a:endParaRPr lang="en-US">
              <a:latin typeface="Times" pitchFamily="18" charset="0"/>
            </a:endParaRPr>
          </a:p>
        </p:txBody>
      </p:sp>
      <p:sp>
        <p:nvSpPr>
          <p:cNvPr id="1208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120836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r>
              <a:rPr lang="en-US" smtClean="0"/>
              <a:t>Event – What happened?</a:t>
            </a:r>
          </a:p>
          <a:p>
            <a:pPr eaLnBrk="1" hangingPunct="1"/>
            <a:r>
              <a:rPr lang="en-US" smtClean="0"/>
              <a:t>Patterns – What has been happening?</a:t>
            </a:r>
          </a:p>
          <a:p>
            <a:pPr eaLnBrk="1" hangingPunct="1"/>
            <a:r>
              <a:rPr lang="en-US" smtClean="0"/>
              <a:t>Structures – What forces are at play that contribute to the pattern?</a:t>
            </a:r>
          </a:p>
          <a:p>
            <a:pPr eaLnBrk="1" hangingPunct="1"/>
            <a:r>
              <a:rPr lang="en-US" smtClean="0"/>
              <a:t>Mental Models – What ABA’s support all of the above?</a:t>
            </a:r>
          </a:p>
          <a:p>
            <a:pPr eaLnBrk="1" hangingPunct="1"/>
            <a:r>
              <a:rPr lang="en-US" smtClean="0"/>
              <a:t>Great tool for assessing or creating “ideal evidence”</a:t>
            </a:r>
          </a:p>
          <a:p>
            <a:pPr eaLnBrk="1" hangingPunct="1"/>
            <a:endParaRPr lang="en-US" smtClean="0"/>
          </a:p>
          <a:p>
            <a:pPr eaLnBrk="1" hangingPunct="1"/>
            <a:r>
              <a:rPr lang="en-US" smtClean="0"/>
              <a:t>Describe a situation or eventevent</a:t>
            </a:r>
          </a:p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6E8B33-F963-4E09-9502-34BEA96A5E10}" type="datetimeFigureOut">
              <a:rPr lang="en-US" smtClean="0"/>
              <a:pPr/>
              <a:t>1/12/2014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DCD660-9889-4FAA-8875-2867B092AB0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0995807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6E8B33-F963-4E09-9502-34BEA96A5E10}" type="datetimeFigureOut">
              <a:rPr lang="en-US" smtClean="0"/>
              <a:pPr/>
              <a:t>1/12/2014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DCD660-9889-4FAA-8875-2867B092AB0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6167431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6E8B33-F963-4E09-9502-34BEA96A5E10}" type="datetimeFigureOut">
              <a:rPr lang="en-US" smtClean="0"/>
              <a:pPr/>
              <a:t>1/12/2014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DCD660-9889-4FAA-8875-2867B092AB0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6302905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6E8B33-F963-4E09-9502-34BEA96A5E10}" type="datetimeFigureOut">
              <a:rPr lang="en-US" smtClean="0"/>
              <a:pPr/>
              <a:t>1/12/2014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DCD660-9889-4FAA-8875-2867B092AB0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4024621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6E8B33-F963-4E09-9502-34BEA96A5E10}" type="datetimeFigureOut">
              <a:rPr lang="en-US" smtClean="0"/>
              <a:pPr/>
              <a:t>1/12/2014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DCD660-9889-4FAA-8875-2867B092AB0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0203327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6E8B33-F963-4E09-9502-34BEA96A5E10}" type="datetimeFigureOut">
              <a:rPr lang="en-US" smtClean="0"/>
              <a:pPr/>
              <a:t>1/12/2014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DCD660-9889-4FAA-8875-2867B092AB0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3093743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6E8B33-F963-4E09-9502-34BEA96A5E10}" type="datetimeFigureOut">
              <a:rPr lang="en-US" smtClean="0"/>
              <a:pPr/>
              <a:t>1/12/2014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DCD660-9889-4FAA-8875-2867B092AB0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2145791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6E8B33-F963-4E09-9502-34BEA96A5E10}" type="datetimeFigureOut">
              <a:rPr lang="en-US" smtClean="0"/>
              <a:pPr/>
              <a:t>1/12/2014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DCD660-9889-4FAA-8875-2867B092AB0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2284375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6E8B33-F963-4E09-9502-34BEA96A5E10}" type="datetimeFigureOut">
              <a:rPr lang="en-US" smtClean="0"/>
              <a:pPr/>
              <a:t>1/12/2014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DCD660-9889-4FAA-8875-2867B092AB0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5355521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6E8B33-F963-4E09-9502-34BEA96A5E10}" type="datetimeFigureOut">
              <a:rPr lang="en-US" smtClean="0"/>
              <a:pPr/>
              <a:t>1/12/2014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DCD660-9889-4FAA-8875-2867B092AB0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6107284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6E8B33-F963-4E09-9502-34BEA96A5E10}" type="datetimeFigureOut">
              <a:rPr lang="en-US" smtClean="0"/>
              <a:pPr/>
              <a:t>1/12/2014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DCD660-9889-4FAA-8875-2867B092AB0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7859735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6E8B33-F963-4E09-9502-34BEA96A5E10}" type="datetimeFigureOut">
              <a:rPr lang="en-US" smtClean="0"/>
              <a:pPr/>
              <a:t>1/12/2014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DCD660-9889-4FAA-8875-2867B092AB0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83739454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28600" y="685086"/>
            <a:ext cx="868680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i="1" dirty="0"/>
              <a:t>Oh, my! I have just been called by the assistant superintendent </a:t>
            </a:r>
            <a:r>
              <a:rPr lang="en-US" sz="2000" i="1" dirty="0" smtClean="0"/>
              <a:t>to participate </a:t>
            </a:r>
            <a:r>
              <a:rPr lang="en-US" sz="2000" i="1" dirty="0"/>
              <a:t>with a planning committee for introducing </a:t>
            </a:r>
            <a:r>
              <a:rPr lang="en-US" sz="2000" i="1" dirty="0" smtClean="0"/>
              <a:t>the new </a:t>
            </a:r>
            <a:r>
              <a:rPr lang="en-US" sz="2000" i="1" dirty="0"/>
              <a:t>constructivist mathematics curriculum.</a:t>
            </a:r>
          </a:p>
          <a:p>
            <a:r>
              <a:rPr lang="en-US" sz="2000" i="1" dirty="0"/>
              <a:t>I don’t know whether to be thrilled or terrified</a:t>
            </a:r>
            <a:r>
              <a:rPr lang="en-US" sz="2000" i="1" dirty="0" smtClean="0"/>
              <a:t>! </a:t>
            </a:r>
            <a:r>
              <a:rPr lang="en-US" sz="2000" dirty="0" smtClean="0"/>
              <a:t>—</a:t>
            </a:r>
            <a:r>
              <a:rPr lang="en-US" sz="2000" dirty="0"/>
              <a:t>Mathematics department head, middle </a:t>
            </a:r>
            <a:r>
              <a:rPr lang="en-US" sz="2000" dirty="0" smtClean="0"/>
              <a:t>school</a:t>
            </a:r>
          </a:p>
          <a:p>
            <a:endParaRPr lang="en-US" sz="2000" dirty="0"/>
          </a:p>
          <a:p>
            <a:r>
              <a:rPr lang="en-US" sz="2000" i="1" dirty="0"/>
              <a:t>I am so pleased. Our school improvement team just finished writing a </a:t>
            </a:r>
            <a:r>
              <a:rPr lang="en-US" sz="2000" i="1" dirty="0" smtClean="0"/>
              <a:t>grant for </a:t>
            </a:r>
            <a:r>
              <a:rPr lang="en-US" sz="2000" i="1" dirty="0"/>
              <a:t>$50,000 that will supply resource materials and </a:t>
            </a:r>
            <a:r>
              <a:rPr lang="en-US" sz="2000" i="1" dirty="0" smtClean="0"/>
              <a:t>equipment for </a:t>
            </a:r>
            <a:r>
              <a:rPr lang="en-US" sz="2000" i="1" dirty="0"/>
              <a:t>our new science program</a:t>
            </a:r>
            <a:r>
              <a:rPr lang="en-US" sz="2000" i="1" dirty="0" smtClean="0"/>
              <a:t>. </a:t>
            </a:r>
            <a:r>
              <a:rPr lang="en-US" sz="2000" dirty="0" smtClean="0"/>
              <a:t>—</a:t>
            </a:r>
            <a:r>
              <a:rPr lang="en-US" sz="2000" dirty="0"/>
              <a:t>Assistant principal, high </a:t>
            </a:r>
            <a:r>
              <a:rPr lang="en-US" sz="2000" dirty="0" smtClean="0"/>
              <a:t>school</a:t>
            </a:r>
          </a:p>
          <a:p>
            <a:endParaRPr lang="en-US" sz="2000" dirty="0"/>
          </a:p>
          <a:p>
            <a:r>
              <a:rPr lang="en-US" sz="2000" i="1" dirty="0"/>
              <a:t>What can I do? My teachers have been to the fall series of three workshops </a:t>
            </a:r>
            <a:r>
              <a:rPr lang="en-US" sz="2000" i="1" dirty="0" smtClean="0"/>
              <a:t>and still </a:t>
            </a:r>
            <a:r>
              <a:rPr lang="en-US" sz="2000" i="1" dirty="0"/>
              <a:t>don’t understand how to operate the Students-Plus Tutoring process. </a:t>
            </a:r>
            <a:r>
              <a:rPr lang="en-US" sz="2000" i="1" dirty="0" smtClean="0"/>
              <a:t>It appears </a:t>
            </a:r>
            <a:r>
              <a:rPr lang="en-US" sz="2000" i="1" dirty="0"/>
              <a:t>that one-to-one help is now needed</a:t>
            </a:r>
            <a:r>
              <a:rPr lang="en-US" sz="2000" i="1" dirty="0" smtClean="0"/>
              <a:t>. </a:t>
            </a:r>
            <a:r>
              <a:rPr lang="en-US" sz="2000" dirty="0" smtClean="0"/>
              <a:t>—</a:t>
            </a:r>
            <a:r>
              <a:rPr lang="en-US" sz="2000" dirty="0"/>
              <a:t>Elementary school </a:t>
            </a:r>
            <a:r>
              <a:rPr lang="en-US" sz="2000" dirty="0" smtClean="0"/>
              <a:t>counselor</a:t>
            </a:r>
          </a:p>
          <a:p>
            <a:endParaRPr lang="en-US" sz="2000" dirty="0"/>
          </a:p>
          <a:p>
            <a:r>
              <a:rPr lang="en-US" sz="2000" i="1" dirty="0"/>
              <a:t>Interdisciplinary curriculum development has required a </a:t>
            </a:r>
            <a:r>
              <a:rPr lang="en-US" sz="2000" i="1" dirty="0" smtClean="0"/>
              <a:t>significant amount </a:t>
            </a:r>
            <a:r>
              <a:rPr lang="en-US" sz="2000" i="1" dirty="0"/>
              <a:t>of time and resources across these first three </a:t>
            </a:r>
            <a:r>
              <a:rPr lang="en-US" sz="2000" i="1" dirty="0" smtClean="0"/>
              <a:t>years, but </a:t>
            </a:r>
            <a:r>
              <a:rPr lang="en-US" sz="2000" i="1" dirty="0"/>
              <a:t>it is well launched in our school, and we are </a:t>
            </a:r>
            <a:r>
              <a:rPr lang="en-US" sz="2000" i="1" dirty="0" smtClean="0"/>
              <a:t>preparing to </a:t>
            </a:r>
            <a:r>
              <a:rPr lang="en-US" sz="2000" i="1" dirty="0"/>
              <a:t>report to the board about our efforts.</a:t>
            </a:r>
          </a:p>
          <a:p>
            <a:r>
              <a:rPr lang="en-US" sz="2000" dirty="0"/>
              <a:t>—Superintendent</a:t>
            </a:r>
          </a:p>
        </p:txBody>
      </p:sp>
    </p:spTree>
    <p:extLst>
      <p:ext uri="{BB962C8B-B14F-4D97-AF65-F5344CB8AC3E}">
        <p14:creationId xmlns:p14="http://schemas.microsoft.com/office/powerpoint/2010/main" xmlns="" val="60653403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382000" cy="1295400"/>
          </a:xfrm>
        </p:spPr>
        <p:txBody>
          <a:bodyPr>
            <a:normAutofit fontScale="90000"/>
          </a:bodyPr>
          <a:lstStyle/>
          <a:p>
            <a:r>
              <a:rPr lang="en-US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Always anticipate unintended consequences – in advance!</a:t>
            </a:r>
            <a:br>
              <a:rPr lang="en-US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For instance, if you have a Conference Day scheduled for March or April, you must consider the possibility of snow and develop a set of contingencies </a:t>
            </a:r>
            <a:r>
              <a:rPr lang="en-US" i="1" dirty="0" smtClean="0">
                <a:solidFill>
                  <a:srgbClr val="FFFF00"/>
                </a:solidFill>
              </a:rPr>
              <a:t>in advance!</a:t>
            </a:r>
          </a:p>
          <a:p>
            <a:pPr lvl="1"/>
            <a:r>
              <a:rPr lang="en-US" i="1" dirty="0" smtClean="0">
                <a:solidFill>
                  <a:srgbClr val="FFFF00"/>
                </a:solidFill>
              </a:rPr>
              <a:t>Next, communicate these contingencies in advance!</a:t>
            </a:r>
          </a:p>
          <a:p>
            <a:r>
              <a:rPr lang="en-US" i="1" dirty="0" smtClean="0">
                <a:solidFill>
                  <a:srgbClr val="FFFF00"/>
                </a:solidFill>
              </a:rPr>
              <a:t>You are scheduled to open a new building September 1.  What if it isn’t ready?</a:t>
            </a:r>
          </a:p>
          <a:p>
            <a:r>
              <a:rPr lang="en-US" i="1" dirty="0" smtClean="0">
                <a:solidFill>
                  <a:srgbClr val="FFFF00"/>
                </a:solidFill>
              </a:rPr>
              <a:t>What if there is a an intruder in the HS with a gun?  Middle school?  Elementary school? </a:t>
            </a:r>
            <a:endParaRPr lang="en-US" i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1713161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4406900"/>
            <a:ext cx="8458199" cy="1993900"/>
          </a:xfrm>
        </p:spPr>
        <p:txBody>
          <a:bodyPr>
            <a:normAutofit/>
          </a:bodyPr>
          <a:lstStyle/>
          <a:p>
            <a:pPr algn="ctr"/>
            <a:r>
              <a:rPr lang="en-US" dirty="0" smtClean="0"/>
              <a:t>In the midst of a Crisis is generally the worst time to plan &amp; communicate contingencies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1981200"/>
            <a:ext cx="7772400" cy="1500187"/>
          </a:xfrm>
        </p:spPr>
        <p:txBody>
          <a:bodyPr>
            <a:normAutofit/>
          </a:bodyPr>
          <a:lstStyle/>
          <a:p>
            <a:pPr algn="ctr"/>
            <a:r>
              <a:rPr lang="en-US" sz="8000" dirty="0" smtClean="0">
                <a:solidFill>
                  <a:srgbClr val="FF0000"/>
                </a:solidFill>
              </a:rPr>
              <a:t>OOPS!</a:t>
            </a:r>
            <a:endParaRPr lang="en-US" sz="8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860676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/>
          <a:lstStyle/>
          <a:p>
            <a:r>
              <a:rPr lang="en-US" b="1" dirty="0"/>
              <a:t>INTERVENTION DELIVERY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219200"/>
            <a:ext cx="8382000" cy="5334000"/>
          </a:xfrm>
        </p:spPr>
        <p:txBody>
          <a:bodyPr>
            <a:normAutofit/>
          </a:bodyPr>
          <a:lstStyle/>
          <a:p>
            <a:r>
              <a:rPr lang="en-US" sz="3600" dirty="0"/>
              <a:t>Who are the deliverers of interventions? </a:t>
            </a:r>
            <a:r>
              <a:rPr lang="en-US" sz="3600" i="1" dirty="0">
                <a:solidFill>
                  <a:srgbClr val="FFFF00"/>
                </a:solidFill>
              </a:rPr>
              <a:t>The research and stories of successful school </a:t>
            </a:r>
            <a:r>
              <a:rPr lang="en-US" sz="3600" i="1" dirty="0" smtClean="0">
                <a:solidFill>
                  <a:srgbClr val="FFFF00"/>
                </a:solidFill>
              </a:rPr>
              <a:t>change are </a:t>
            </a:r>
            <a:r>
              <a:rPr lang="en-US" sz="3600" i="1" dirty="0">
                <a:solidFill>
                  <a:srgbClr val="FFFF00"/>
                </a:solidFill>
              </a:rPr>
              <a:t>almost unanimous in identifying the principal as the primary catalyst and facilitator </a:t>
            </a:r>
            <a:r>
              <a:rPr lang="en-US" sz="3600" i="1" dirty="0" smtClean="0">
                <a:solidFill>
                  <a:srgbClr val="FFFF00"/>
                </a:solidFill>
              </a:rPr>
              <a:t>of site-based </a:t>
            </a:r>
            <a:r>
              <a:rPr lang="en-US" sz="3600" i="1" dirty="0">
                <a:solidFill>
                  <a:srgbClr val="FFFF00"/>
                </a:solidFill>
              </a:rPr>
              <a:t>change</a:t>
            </a:r>
            <a:r>
              <a:rPr lang="en-US" sz="3600" dirty="0"/>
              <a:t>. And yet, as we will discover in this chapter, the principal </a:t>
            </a:r>
            <a:r>
              <a:rPr lang="en-US" sz="3600" dirty="0" smtClean="0"/>
              <a:t>is not </a:t>
            </a:r>
            <a:r>
              <a:rPr lang="en-US" sz="3600" dirty="0"/>
              <a:t>the </a:t>
            </a:r>
            <a:r>
              <a:rPr lang="en-US" sz="3600" dirty="0" smtClean="0"/>
              <a:t>only Source </a:t>
            </a:r>
            <a:r>
              <a:rPr lang="en-US" sz="3600" dirty="0"/>
              <a:t>of interventions</a:t>
            </a:r>
            <a:r>
              <a:rPr lang="en-US" sz="3600" dirty="0" smtClean="0"/>
              <a:t>.</a:t>
            </a:r>
          </a:p>
          <a:p>
            <a:r>
              <a:rPr lang="en-US" sz="3600" dirty="0" smtClean="0">
                <a:solidFill>
                  <a:srgbClr val="FFFF00"/>
                </a:solidFill>
              </a:rPr>
              <a:t>Why does this seem logical?</a:t>
            </a:r>
            <a:endParaRPr lang="en-US" sz="36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6197984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Sources of Intervention</a:t>
            </a:r>
            <a:br>
              <a:rPr lang="en-US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</a:br>
            <a:endParaRPr lang="en-US" dirty="0"/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xmlns="" val="3752616631"/>
              </p:ext>
            </p:extLst>
          </p:nvPr>
        </p:nvGraphicFramePr>
        <p:xfrm>
          <a:off x="152400" y="1066800"/>
          <a:ext cx="8763000" cy="5461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246965009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153400" cy="868362"/>
          </a:xfrm>
        </p:spPr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Six Functions of Intervention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219200"/>
            <a:ext cx="8686800" cy="5181600"/>
          </a:xfrm>
        </p:spPr>
        <p:txBody>
          <a:bodyPr>
            <a:normAutofit lnSpcReduction="10000"/>
          </a:bodyPr>
          <a:lstStyle/>
          <a:p>
            <a:pPr marL="571500" indent="-571500">
              <a:buFont typeface="+mj-lt"/>
              <a:buAutoNum type="romanUcPeriod"/>
            </a:pPr>
            <a:r>
              <a:rPr lang="en-US" sz="3600" b="1" dirty="0"/>
              <a:t>Developing, Articulating, </a:t>
            </a:r>
            <a:r>
              <a:rPr lang="en-US" sz="3600" b="1" dirty="0" smtClean="0"/>
              <a:t>and Communicating </a:t>
            </a:r>
            <a:r>
              <a:rPr lang="en-US" sz="3600" b="1" dirty="0"/>
              <a:t>a </a:t>
            </a:r>
            <a:r>
              <a:rPr lang="en-US" sz="3600" b="1" dirty="0" smtClean="0"/>
              <a:t>Shared Vision </a:t>
            </a:r>
            <a:r>
              <a:rPr lang="en-US" sz="3600" b="1" dirty="0"/>
              <a:t>of the Intended </a:t>
            </a:r>
            <a:r>
              <a:rPr lang="en-US" sz="3600" b="1" dirty="0" smtClean="0"/>
              <a:t>Change</a:t>
            </a:r>
          </a:p>
          <a:p>
            <a:pPr marL="571500" indent="-571500">
              <a:buFont typeface="+mj-lt"/>
              <a:buAutoNum type="romanUcPeriod"/>
            </a:pPr>
            <a:r>
              <a:rPr lang="en-US" sz="3600" b="1" dirty="0"/>
              <a:t>Planning and Providing </a:t>
            </a:r>
            <a:r>
              <a:rPr lang="en-US" sz="3600" b="1" dirty="0" smtClean="0"/>
              <a:t>Resources</a:t>
            </a:r>
          </a:p>
          <a:p>
            <a:pPr marL="571500" indent="-571500">
              <a:buFont typeface="+mj-lt"/>
              <a:buAutoNum type="romanUcPeriod"/>
            </a:pPr>
            <a:r>
              <a:rPr lang="en-US" sz="3600" b="1" dirty="0"/>
              <a:t>Investing in Professional </a:t>
            </a:r>
            <a:r>
              <a:rPr lang="en-US" sz="3600" b="1" dirty="0" smtClean="0"/>
              <a:t>Learning</a:t>
            </a:r>
          </a:p>
          <a:p>
            <a:pPr marL="571500" indent="-571500">
              <a:buFont typeface="+mj-lt"/>
              <a:buAutoNum type="romanUcPeriod"/>
            </a:pPr>
            <a:r>
              <a:rPr lang="en-US" sz="3600" b="1" dirty="0"/>
              <a:t>Checking on </a:t>
            </a:r>
            <a:r>
              <a:rPr lang="en-US" sz="3600" b="1" dirty="0" smtClean="0"/>
              <a:t>Progress</a:t>
            </a:r>
          </a:p>
          <a:p>
            <a:pPr marL="571500" indent="-571500">
              <a:buFont typeface="+mj-lt"/>
              <a:buAutoNum type="romanUcPeriod"/>
            </a:pPr>
            <a:r>
              <a:rPr lang="en-US" sz="3600" b="1" dirty="0"/>
              <a:t>Providing Continuous </a:t>
            </a:r>
            <a:r>
              <a:rPr lang="en-US" sz="3600" b="1" dirty="0" smtClean="0"/>
              <a:t>Assistance</a:t>
            </a:r>
          </a:p>
          <a:p>
            <a:pPr marL="571500" indent="-571500">
              <a:buFont typeface="+mj-lt"/>
              <a:buAutoNum type="romanUcPeriod"/>
            </a:pPr>
            <a:r>
              <a:rPr lang="en-US" sz="3600" b="1" dirty="0"/>
              <a:t>Creating a Context Supportive of Change</a:t>
            </a:r>
            <a:endParaRPr lang="en-US" sz="3600" b="1" dirty="0" smtClean="0"/>
          </a:p>
          <a:p>
            <a:pPr marL="0" indent="0" algn="ctr">
              <a:buNone/>
            </a:pPr>
            <a:r>
              <a:rPr lang="en-US" dirty="0" smtClean="0">
                <a:solidFill>
                  <a:srgbClr val="FFFF00"/>
                </a:solidFill>
              </a:rPr>
              <a:t>Design, Teach, and Steward anyone?</a:t>
            </a:r>
            <a:endParaRPr lang="en-US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6133115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152400"/>
            <a:ext cx="8839200" cy="1477962"/>
          </a:xfrm>
        </p:spPr>
        <p:txBody>
          <a:bodyPr>
            <a:noAutofit/>
          </a:bodyPr>
          <a:lstStyle/>
          <a:p>
            <a:r>
              <a:rPr lang="en-US" sz="3200" b="1" dirty="0"/>
              <a:t>Function I: Developing, Articulating, and Communicating a </a:t>
            </a:r>
            <a:r>
              <a:rPr lang="en-US" sz="3200" b="1" dirty="0" smtClean="0"/>
              <a:t>Shared Vision </a:t>
            </a:r>
            <a:r>
              <a:rPr lang="en-US" sz="3200" b="1" dirty="0"/>
              <a:t>of the Intended Change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76400"/>
            <a:ext cx="8382000" cy="4525963"/>
          </a:xfrm>
        </p:spPr>
        <p:txBody>
          <a:bodyPr>
            <a:noAutofit/>
          </a:bodyPr>
          <a:lstStyle/>
          <a:p>
            <a:r>
              <a:rPr lang="en-US" dirty="0"/>
              <a:t>A first step in moving toward a changed and improved future is the development of a </a:t>
            </a:r>
            <a:r>
              <a:rPr lang="en-US" dirty="0" smtClean="0"/>
              <a:t>shared dream </a:t>
            </a:r>
            <a:r>
              <a:rPr lang="en-US" dirty="0"/>
              <a:t>or vision of what will be—that is, a vision of the future that increases student outcomes</a:t>
            </a:r>
            <a:r>
              <a:rPr lang="en-US" dirty="0" smtClean="0"/>
              <a:t>. (</a:t>
            </a:r>
            <a:r>
              <a:rPr lang="en-US" dirty="0" smtClean="0">
                <a:solidFill>
                  <a:schemeClr val="accent6"/>
                </a:solidFill>
              </a:rPr>
              <a:t>GI. OP’s)</a:t>
            </a:r>
            <a:endParaRPr lang="en-US" dirty="0">
              <a:solidFill>
                <a:schemeClr val="accent6"/>
              </a:solidFill>
            </a:endParaRPr>
          </a:p>
          <a:p>
            <a:r>
              <a:rPr lang="en-US" i="1" dirty="0">
                <a:solidFill>
                  <a:srgbClr val="FFFF00"/>
                </a:solidFill>
              </a:rPr>
              <a:t>The goal of increased student outcomes results from specific changes or </a:t>
            </a:r>
            <a:r>
              <a:rPr lang="en-US" i="1" dirty="0" smtClean="0">
                <a:solidFill>
                  <a:srgbClr val="FFFF00"/>
                </a:solidFill>
              </a:rPr>
              <a:t>innovations </a:t>
            </a:r>
            <a:r>
              <a:rPr lang="en-US" dirty="0" smtClean="0"/>
              <a:t>that </a:t>
            </a:r>
            <a:r>
              <a:rPr lang="en-US" dirty="0"/>
              <a:t>are selected for adoption and implementation. </a:t>
            </a:r>
            <a:r>
              <a:rPr lang="en-US" dirty="0" smtClean="0"/>
              <a:t> </a:t>
            </a:r>
            <a:r>
              <a:rPr lang="en-US" dirty="0" smtClean="0">
                <a:solidFill>
                  <a:schemeClr val="accent6"/>
                </a:solidFill>
              </a:rPr>
              <a:t>(Evidence)</a:t>
            </a:r>
          </a:p>
        </p:txBody>
      </p:sp>
    </p:spTree>
    <p:extLst>
      <p:ext uri="{BB962C8B-B14F-4D97-AF65-F5344CB8AC3E}">
        <p14:creationId xmlns:p14="http://schemas.microsoft.com/office/powerpoint/2010/main" xmlns="" val="248352408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152400"/>
            <a:ext cx="8839200" cy="1477962"/>
          </a:xfrm>
        </p:spPr>
        <p:txBody>
          <a:bodyPr>
            <a:noAutofit/>
          </a:bodyPr>
          <a:lstStyle/>
          <a:p>
            <a:r>
              <a:rPr lang="en-US" sz="3200" b="1" dirty="0"/>
              <a:t>Function I: Developing, Articulating, and Communicating a </a:t>
            </a:r>
            <a:r>
              <a:rPr lang="en-US" sz="3200" b="1" dirty="0" smtClean="0"/>
              <a:t>Shared Vision </a:t>
            </a:r>
            <a:r>
              <a:rPr lang="en-US" sz="3200" b="1" dirty="0"/>
              <a:t>of the Intended Change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76400"/>
            <a:ext cx="8382000" cy="4525963"/>
          </a:xfrm>
        </p:spPr>
        <p:txBody>
          <a:bodyPr>
            <a:noAutofit/>
          </a:bodyPr>
          <a:lstStyle/>
          <a:p>
            <a:r>
              <a:rPr lang="en-US" sz="2400" dirty="0" smtClean="0"/>
              <a:t>Many </a:t>
            </a:r>
            <a:r>
              <a:rPr lang="en-US" sz="2400" dirty="0"/>
              <a:t>change efforts fail because the </a:t>
            </a:r>
            <a:r>
              <a:rPr lang="en-US" sz="2400" dirty="0" smtClean="0"/>
              <a:t>participants do </a:t>
            </a:r>
            <a:r>
              <a:rPr lang="en-US" sz="2400" dirty="0"/>
              <a:t>not share mental images or pictures of what classroom and/or school practice </a:t>
            </a:r>
            <a:r>
              <a:rPr lang="en-US" sz="2400" dirty="0" smtClean="0"/>
              <a:t>will look </a:t>
            </a:r>
            <a:r>
              <a:rPr lang="en-US" sz="2400" dirty="0"/>
              <a:t>like when an identified change is implemented to a high quality. </a:t>
            </a:r>
          </a:p>
          <a:p>
            <a:pPr lvl="1"/>
            <a:r>
              <a:rPr lang="en-US" sz="2400" dirty="0" smtClean="0"/>
              <a:t>Picturing </a:t>
            </a:r>
            <a:r>
              <a:rPr lang="en-US" sz="2400" dirty="0"/>
              <a:t>the change </a:t>
            </a:r>
            <a:r>
              <a:rPr lang="en-US" sz="2400" dirty="0" smtClean="0"/>
              <a:t>in operation </a:t>
            </a:r>
            <a:r>
              <a:rPr lang="en-US" sz="2400" dirty="0"/>
              <a:t>provides the target for beginning the </a:t>
            </a:r>
            <a:r>
              <a:rPr lang="en-US" sz="2400" dirty="0" smtClean="0"/>
              <a:t>change – a useful way of creating </a:t>
            </a:r>
            <a:r>
              <a:rPr lang="en-US" sz="2400" dirty="0"/>
              <a:t>an Innovation Configuration (IC) Map of the change—a useful way of defining </a:t>
            </a:r>
            <a:r>
              <a:rPr lang="en-US" sz="2400" dirty="0" smtClean="0"/>
              <a:t>what the </a:t>
            </a:r>
            <a:r>
              <a:rPr lang="en-US" sz="2400" dirty="0"/>
              <a:t>change/innovation will look like when it is actually and actively in operation in its </a:t>
            </a:r>
            <a:r>
              <a:rPr lang="en-US" sz="2400" dirty="0" smtClean="0"/>
              <a:t>intended setting </a:t>
            </a:r>
            <a:r>
              <a:rPr lang="en-US" sz="2400" dirty="0"/>
              <a:t>(see Chapter 3).</a:t>
            </a:r>
          </a:p>
        </p:txBody>
      </p:sp>
    </p:spTree>
    <p:extLst>
      <p:ext uri="{BB962C8B-B14F-4D97-AF65-F5344CB8AC3E}">
        <p14:creationId xmlns:p14="http://schemas.microsoft.com/office/powerpoint/2010/main" xmlns="" val="108232959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274638"/>
            <a:ext cx="8839200" cy="715962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Function II: Planning and Providing Resources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525963"/>
          </a:xfrm>
        </p:spPr>
        <p:txBody>
          <a:bodyPr>
            <a:normAutofit lnSpcReduction="10000"/>
          </a:bodyPr>
          <a:lstStyle/>
          <a:p>
            <a:r>
              <a:rPr lang="en-US" i="1" dirty="0" smtClean="0">
                <a:solidFill>
                  <a:srgbClr val="FFFF00"/>
                </a:solidFill>
              </a:rPr>
              <a:t>After the vision, all </a:t>
            </a:r>
            <a:r>
              <a:rPr lang="en-US" i="1" dirty="0">
                <a:solidFill>
                  <a:srgbClr val="FFFF00"/>
                </a:solidFill>
              </a:rPr>
              <a:t>logistical factors and resource allocations, </a:t>
            </a:r>
            <a:r>
              <a:rPr lang="en-US" i="1" dirty="0" smtClean="0">
                <a:solidFill>
                  <a:srgbClr val="FFFF00"/>
                </a:solidFill>
              </a:rPr>
              <a:t>along with policy implications</a:t>
            </a:r>
            <a:r>
              <a:rPr lang="en-US" i="1" dirty="0">
                <a:solidFill>
                  <a:srgbClr val="FFFF00"/>
                </a:solidFill>
              </a:rPr>
              <a:t>, must be considered</a:t>
            </a:r>
            <a:r>
              <a:rPr lang="en-US" dirty="0"/>
              <a:t>. </a:t>
            </a:r>
            <a:r>
              <a:rPr lang="en-US" dirty="0" smtClean="0"/>
              <a:t> 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Although </a:t>
            </a:r>
            <a:r>
              <a:rPr lang="en-US" dirty="0"/>
              <a:t>it seems obvious, </a:t>
            </a:r>
            <a:r>
              <a:rPr lang="en-US" i="1" dirty="0">
                <a:solidFill>
                  <a:srgbClr val="FFFF00"/>
                </a:solidFill>
              </a:rPr>
              <a:t>the planning </a:t>
            </a:r>
            <a:r>
              <a:rPr lang="en-US" i="1" dirty="0" smtClean="0">
                <a:solidFill>
                  <a:srgbClr val="FFFF00"/>
                </a:solidFill>
              </a:rPr>
              <a:t>and provision </a:t>
            </a:r>
            <a:r>
              <a:rPr lang="en-US" i="1" dirty="0">
                <a:solidFill>
                  <a:srgbClr val="FFFF00"/>
                </a:solidFill>
              </a:rPr>
              <a:t>of resources represent an important means by which implementers are enabled </a:t>
            </a:r>
            <a:r>
              <a:rPr lang="en-US" i="1" dirty="0" smtClean="0">
                <a:solidFill>
                  <a:srgbClr val="FFFF00"/>
                </a:solidFill>
              </a:rPr>
              <a:t>to initiate </a:t>
            </a:r>
            <a:r>
              <a:rPr lang="en-US" i="1" dirty="0">
                <a:solidFill>
                  <a:srgbClr val="FFFF00"/>
                </a:solidFill>
              </a:rPr>
              <a:t>implementation and sustain the change process.</a:t>
            </a:r>
          </a:p>
        </p:txBody>
      </p:sp>
    </p:spTree>
    <p:extLst>
      <p:ext uri="{BB962C8B-B14F-4D97-AF65-F5344CB8AC3E}">
        <p14:creationId xmlns:p14="http://schemas.microsoft.com/office/powerpoint/2010/main" xmlns="" val="260745234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274638"/>
            <a:ext cx="8839200" cy="715962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Function II: Planning and Providing Resources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5257800"/>
          </a:xfrm>
        </p:spPr>
        <p:txBody>
          <a:bodyPr>
            <a:normAutofit fontScale="92500" lnSpcReduction="10000"/>
          </a:bodyPr>
          <a:lstStyle/>
          <a:p>
            <a:r>
              <a:rPr lang="en-US" i="1" dirty="0">
                <a:solidFill>
                  <a:srgbClr val="FFFF00"/>
                </a:solidFill>
              </a:rPr>
              <a:t>Planning is not a one-time event. </a:t>
            </a:r>
            <a:r>
              <a:rPr lang="en-US" dirty="0"/>
              <a:t>Like a holiday trip, destinations sometimes change, </a:t>
            </a:r>
            <a:r>
              <a:rPr lang="en-US" dirty="0" smtClean="0"/>
              <a:t>and unexpected </a:t>
            </a:r>
            <a:r>
              <a:rPr lang="en-US" dirty="0"/>
              <a:t>additions frequently may be made for increased effectiveness and/or satisfaction</a:t>
            </a:r>
            <a:r>
              <a:rPr lang="en-US" dirty="0" smtClean="0"/>
              <a:t>.</a:t>
            </a:r>
            <a:endParaRPr lang="en-US" dirty="0"/>
          </a:p>
          <a:p>
            <a:r>
              <a:rPr lang="en-US" i="1" dirty="0">
                <a:solidFill>
                  <a:srgbClr val="FFFF00"/>
                </a:solidFill>
              </a:rPr>
              <a:t>Other types of resources also require </a:t>
            </a:r>
            <a:r>
              <a:rPr lang="en-US" i="1" dirty="0" smtClean="0">
                <a:solidFill>
                  <a:srgbClr val="FFFF00"/>
                </a:solidFill>
              </a:rPr>
              <a:t>planning.  One </a:t>
            </a:r>
            <a:r>
              <a:rPr lang="en-US" i="1" dirty="0">
                <a:solidFill>
                  <a:srgbClr val="FFFF00"/>
                </a:solidFill>
              </a:rPr>
              <a:t>of the most important, and </a:t>
            </a:r>
            <a:r>
              <a:rPr lang="en-US" i="1" dirty="0" smtClean="0">
                <a:solidFill>
                  <a:srgbClr val="FFFF00"/>
                </a:solidFill>
              </a:rPr>
              <a:t>most typically </a:t>
            </a:r>
            <a:r>
              <a:rPr lang="en-US" i="1" dirty="0">
                <a:solidFill>
                  <a:srgbClr val="FFFF00"/>
                </a:solidFill>
              </a:rPr>
              <a:t>lacking is time: time for planning, time for professional development, time for </a:t>
            </a:r>
            <a:r>
              <a:rPr lang="en-US" i="1" dirty="0" smtClean="0">
                <a:solidFill>
                  <a:srgbClr val="FFFF00"/>
                </a:solidFill>
              </a:rPr>
              <a:t>sharing, and </a:t>
            </a:r>
            <a:r>
              <a:rPr lang="en-US" i="1" dirty="0">
                <a:solidFill>
                  <a:srgbClr val="FFFF00"/>
                </a:solidFill>
              </a:rPr>
              <a:t>projecting the time (years) it will take to have high levels of use.</a:t>
            </a:r>
            <a:r>
              <a:rPr lang="en-US" dirty="0"/>
              <a:t> </a:t>
            </a:r>
            <a:endParaRPr lang="en-US" dirty="0" smtClean="0"/>
          </a:p>
          <a:p>
            <a:r>
              <a:rPr lang="en-US" dirty="0" smtClean="0"/>
              <a:t>Also </a:t>
            </a:r>
            <a:r>
              <a:rPr lang="en-US" dirty="0"/>
              <a:t>important, </a:t>
            </a:r>
            <a:r>
              <a:rPr lang="en-US" dirty="0" smtClean="0"/>
              <a:t>of course</a:t>
            </a:r>
            <a:r>
              <a:rPr lang="en-US" dirty="0"/>
              <a:t>, is </a:t>
            </a:r>
            <a:r>
              <a:rPr lang="en-US" i="1" dirty="0">
                <a:solidFill>
                  <a:srgbClr val="FFFF00"/>
                </a:solidFill>
              </a:rPr>
              <a:t>time for facilitators to do their work.</a:t>
            </a:r>
          </a:p>
        </p:txBody>
      </p:sp>
    </p:spTree>
    <p:extLst>
      <p:ext uri="{BB962C8B-B14F-4D97-AF65-F5344CB8AC3E}">
        <p14:creationId xmlns:p14="http://schemas.microsoft.com/office/powerpoint/2010/main" xmlns="" val="334402968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Function III: Investing in Professional Learning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600200"/>
            <a:ext cx="8763000" cy="4953000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Change means developing </a:t>
            </a:r>
            <a:r>
              <a:rPr lang="en-US" dirty="0" smtClean="0"/>
              <a:t>new understandings </a:t>
            </a:r>
            <a:r>
              <a:rPr lang="en-US" dirty="0"/>
              <a:t>and doing things in new ways. </a:t>
            </a:r>
            <a:r>
              <a:rPr lang="en-US" i="1" dirty="0">
                <a:solidFill>
                  <a:srgbClr val="FFFF00"/>
                </a:solidFill>
              </a:rPr>
              <a:t>If faculty are to </a:t>
            </a:r>
            <a:r>
              <a:rPr lang="en-US" i="1" dirty="0" smtClean="0">
                <a:solidFill>
                  <a:srgbClr val="FFFF00"/>
                </a:solidFill>
              </a:rPr>
              <a:t>use new </a:t>
            </a:r>
            <a:r>
              <a:rPr lang="en-US" i="1" dirty="0">
                <a:solidFill>
                  <a:srgbClr val="FFFF00"/>
                </a:solidFill>
              </a:rPr>
              <a:t>curricular programs or instructional practices, they must learn how to do </a:t>
            </a:r>
            <a:r>
              <a:rPr lang="en-US" i="1" dirty="0" smtClean="0">
                <a:solidFill>
                  <a:srgbClr val="FFFF00"/>
                </a:solidFill>
              </a:rPr>
              <a:t>that!</a:t>
            </a:r>
          </a:p>
          <a:p>
            <a:r>
              <a:rPr lang="en-US" dirty="0"/>
              <a:t>All too </a:t>
            </a:r>
            <a:r>
              <a:rPr lang="en-US" dirty="0" smtClean="0"/>
              <a:t>frequently, training </a:t>
            </a:r>
            <a:r>
              <a:rPr lang="en-US" dirty="0"/>
              <a:t>workshops are scheduled only at the beginning of a change process. We know that </a:t>
            </a:r>
            <a:r>
              <a:rPr lang="en-US" dirty="0" smtClean="0"/>
              <a:t>Task concerns </a:t>
            </a:r>
            <a:r>
              <a:rPr lang="en-US" dirty="0"/>
              <a:t>do not become intense until after use begins</a:t>
            </a:r>
            <a:r>
              <a:rPr lang="en-US" dirty="0" smtClean="0"/>
              <a:t>. (</a:t>
            </a:r>
            <a:r>
              <a:rPr lang="en-US" dirty="0" err="1" smtClean="0"/>
              <a:t>SoC</a:t>
            </a:r>
            <a:r>
              <a:rPr lang="en-US" dirty="0" smtClean="0"/>
              <a:t>)</a:t>
            </a:r>
          </a:p>
          <a:p>
            <a:r>
              <a:rPr lang="en-US" i="1" dirty="0">
                <a:solidFill>
                  <a:srgbClr val="FFFF00"/>
                </a:solidFill>
              </a:rPr>
              <a:t>It is important that training and development are concerns-based and focused on the vision</a:t>
            </a:r>
          </a:p>
          <a:p>
            <a:r>
              <a:rPr lang="en-US" i="1" dirty="0">
                <a:solidFill>
                  <a:srgbClr val="FFFF00"/>
                </a:solidFill>
              </a:rPr>
              <a:t>for the change.</a:t>
            </a:r>
            <a:endParaRPr lang="en-US" i="1" dirty="0" smtClean="0">
              <a:solidFill>
                <a:srgbClr val="FFFF00"/>
              </a:solidFill>
            </a:endParaRPr>
          </a:p>
          <a:p>
            <a:endParaRPr lang="en-US" i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589837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1"/>
            <a:ext cx="7772400" cy="2000250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DESCRIBING WHAT CHANGE</a:t>
            </a:r>
            <a:br>
              <a:rPr lang="en-US" b="1" dirty="0"/>
            </a:br>
            <a:r>
              <a:rPr lang="en-US" b="1" dirty="0"/>
              <a:t>FACILITATORS </a:t>
            </a:r>
            <a:r>
              <a:rPr lang="en-US" b="1" dirty="0" smtClean="0"/>
              <a:t>DO</a:t>
            </a:r>
            <a:br>
              <a:rPr lang="en-US" b="1" dirty="0" smtClean="0"/>
            </a:br>
            <a:r>
              <a:rPr lang="en-US" b="1" dirty="0"/>
              <a:t>Interventions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Implementing Change</a:t>
            </a:r>
          </a:p>
          <a:p>
            <a:r>
              <a:rPr lang="en-US" dirty="0" smtClean="0"/>
              <a:t>Chapter 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09138570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Function III: Investing in Professional Learning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600200"/>
            <a:ext cx="8839200" cy="5181600"/>
          </a:xfrm>
        </p:spPr>
        <p:txBody>
          <a:bodyPr>
            <a:normAutofit fontScale="92500" lnSpcReduction="10000"/>
          </a:bodyPr>
          <a:lstStyle/>
          <a:p>
            <a:r>
              <a:rPr lang="en-US" i="1" dirty="0">
                <a:solidFill>
                  <a:srgbClr val="FFFF00"/>
                </a:solidFill>
              </a:rPr>
              <a:t>Leaders of the change effort will need to consider the following interventions, </a:t>
            </a:r>
            <a:r>
              <a:rPr lang="en-US" i="1" u="sng" dirty="0">
                <a:solidFill>
                  <a:srgbClr val="FFFF00"/>
                </a:solidFill>
              </a:rPr>
              <a:t>and </a:t>
            </a:r>
            <a:r>
              <a:rPr lang="en-US" i="1" u="sng" dirty="0" smtClean="0">
                <a:solidFill>
                  <a:srgbClr val="FFFF00"/>
                </a:solidFill>
              </a:rPr>
              <a:t>others</a:t>
            </a:r>
            <a:r>
              <a:rPr lang="en-US" i="1" dirty="0" smtClean="0">
                <a:solidFill>
                  <a:srgbClr val="FFFF00"/>
                </a:solidFill>
              </a:rPr>
              <a:t>, in </a:t>
            </a:r>
            <a:r>
              <a:rPr lang="en-US" i="1" dirty="0">
                <a:solidFill>
                  <a:srgbClr val="FFFF00"/>
                </a:solidFill>
              </a:rPr>
              <a:t>the learning and development category: </a:t>
            </a:r>
            <a:endParaRPr lang="en-US" i="1" dirty="0" smtClean="0">
              <a:solidFill>
                <a:srgbClr val="FFFF00"/>
              </a:solidFill>
            </a:endParaRPr>
          </a:p>
          <a:p>
            <a:pPr lvl="1"/>
            <a:r>
              <a:rPr lang="en-US" dirty="0" smtClean="0"/>
              <a:t>scheduling </a:t>
            </a:r>
            <a:r>
              <a:rPr lang="en-US" dirty="0"/>
              <a:t>training and development </a:t>
            </a:r>
            <a:r>
              <a:rPr lang="en-US" dirty="0" smtClean="0"/>
              <a:t>sessions across </a:t>
            </a:r>
            <a:r>
              <a:rPr lang="en-US" dirty="0"/>
              <a:t>time as the implementers move from novice toward expert, identifying and </a:t>
            </a:r>
            <a:r>
              <a:rPr lang="en-US" dirty="0" smtClean="0"/>
              <a:t>contracting with </a:t>
            </a:r>
            <a:r>
              <a:rPr lang="en-US" dirty="0"/>
              <a:t>trainers and other consultants (internal and external), </a:t>
            </a:r>
            <a:endParaRPr lang="en-US" dirty="0" smtClean="0"/>
          </a:p>
          <a:p>
            <a:pPr lvl="1"/>
            <a:r>
              <a:rPr lang="en-US" dirty="0" smtClean="0"/>
              <a:t>providing </a:t>
            </a:r>
            <a:r>
              <a:rPr lang="en-US" dirty="0"/>
              <a:t>information about </a:t>
            </a:r>
            <a:r>
              <a:rPr lang="en-US" dirty="0" smtClean="0"/>
              <a:t>the change</a:t>
            </a:r>
            <a:r>
              <a:rPr lang="en-US" dirty="0"/>
              <a:t>, teaching the skills required of the innovation, developing positive attitudes about </a:t>
            </a:r>
            <a:r>
              <a:rPr lang="en-US" dirty="0" smtClean="0"/>
              <a:t>use of </a:t>
            </a:r>
            <a:r>
              <a:rPr lang="en-US" dirty="0"/>
              <a:t>the new program, holding workshops, </a:t>
            </a:r>
            <a:r>
              <a:rPr lang="en-US" i="1" dirty="0"/>
              <a:t>modeling</a:t>
            </a:r>
            <a:r>
              <a:rPr lang="en-US" dirty="0"/>
              <a:t> and demonstrating innovation use, </a:t>
            </a:r>
            <a:r>
              <a:rPr lang="en-US" dirty="0" smtClean="0"/>
              <a:t>and clarifying </a:t>
            </a:r>
            <a:r>
              <a:rPr lang="en-US" dirty="0"/>
              <a:t>misconceptions about the program or practice</a:t>
            </a:r>
            <a:r>
              <a:rPr lang="en-US" dirty="0" smtClean="0"/>
              <a:t>.  </a:t>
            </a:r>
          </a:p>
          <a:p>
            <a:endParaRPr lang="en-US" i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4905960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Function IV: Checking on Progress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Because change does not happen overnight, the process must be </a:t>
            </a:r>
            <a:r>
              <a:rPr lang="en-US" i="1" dirty="0">
                <a:solidFill>
                  <a:srgbClr val="FFFF00"/>
                </a:solidFill>
              </a:rPr>
              <a:t>continuously </a:t>
            </a:r>
            <a:r>
              <a:rPr lang="en-US" i="1" dirty="0" smtClean="0">
                <a:solidFill>
                  <a:srgbClr val="FFFF00"/>
                </a:solidFill>
              </a:rPr>
              <a:t>assessed and monitored</a:t>
            </a:r>
          </a:p>
          <a:p>
            <a:r>
              <a:rPr lang="en-US" dirty="0">
                <a:solidFill>
                  <a:srgbClr val="FFFF00"/>
                </a:solidFill>
              </a:rPr>
              <a:t>A significant set of facilitator interventions focuses on keeping a hand on the pulse </a:t>
            </a:r>
            <a:r>
              <a:rPr lang="en-US" dirty="0" smtClean="0">
                <a:solidFill>
                  <a:srgbClr val="FFFF00"/>
                </a:solidFill>
              </a:rPr>
              <a:t>of change</a:t>
            </a:r>
            <a:r>
              <a:rPr lang="en-US" dirty="0"/>
              <a:t>. </a:t>
            </a:r>
            <a:endParaRPr lang="en-US" dirty="0" smtClean="0"/>
          </a:p>
          <a:p>
            <a:pPr lvl="1"/>
            <a:r>
              <a:rPr lang="en-US" i="1" dirty="0" smtClean="0">
                <a:solidFill>
                  <a:srgbClr val="FFFF00"/>
                </a:solidFill>
              </a:rPr>
              <a:t>One-legged </a:t>
            </a:r>
            <a:r>
              <a:rPr lang="en-US" i="1" dirty="0">
                <a:solidFill>
                  <a:srgbClr val="FFFF00"/>
                </a:solidFill>
              </a:rPr>
              <a:t>interviews </a:t>
            </a:r>
            <a:r>
              <a:rPr lang="en-US" i="1" u="sng" dirty="0">
                <a:solidFill>
                  <a:srgbClr val="FFFF00"/>
                </a:solidFill>
              </a:rPr>
              <a:t>are </a:t>
            </a:r>
            <a:r>
              <a:rPr lang="en-US" i="1" u="sng" dirty="0" smtClean="0">
                <a:solidFill>
                  <a:srgbClr val="FFFF00"/>
                </a:solidFill>
              </a:rPr>
              <a:t>an excellent </a:t>
            </a:r>
            <a:r>
              <a:rPr lang="en-US" i="1" u="sng" dirty="0">
                <a:solidFill>
                  <a:srgbClr val="FFFF00"/>
                </a:solidFill>
              </a:rPr>
              <a:t>way to check with implementers to </a:t>
            </a:r>
            <a:r>
              <a:rPr lang="en-US" i="1" u="sng" dirty="0" smtClean="0">
                <a:solidFill>
                  <a:srgbClr val="FFFF00"/>
                </a:solidFill>
              </a:rPr>
              <a:t>identify emerging </a:t>
            </a:r>
            <a:r>
              <a:rPr lang="en-US" i="1" u="sng" dirty="0">
                <a:solidFill>
                  <a:srgbClr val="FFFF00"/>
                </a:solidFill>
              </a:rPr>
              <a:t>needs, clarify questions, and solve small problems</a:t>
            </a:r>
            <a:r>
              <a:rPr lang="en-US" dirty="0"/>
              <a:t>.</a:t>
            </a:r>
            <a:endParaRPr lang="en-US" i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517553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Function IV: Checking on Progress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Decision makers and regulatory agencies have always known that </a:t>
            </a:r>
            <a:r>
              <a:rPr lang="en-US" i="1" dirty="0">
                <a:solidFill>
                  <a:srgbClr val="FFFF00"/>
                </a:solidFill>
              </a:rPr>
              <a:t>what is measured </a:t>
            </a:r>
            <a:r>
              <a:rPr lang="en-US" i="1" dirty="0" smtClean="0">
                <a:solidFill>
                  <a:srgbClr val="FFFF00"/>
                </a:solidFill>
              </a:rPr>
              <a:t>or monitored </a:t>
            </a:r>
            <a:r>
              <a:rPr lang="en-US" i="1" dirty="0">
                <a:solidFill>
                  <a:srgbClr val="FFFF00"/>
                </a:solidFill>
              </a:rPr>
              <a:t>is given more attention. </a:t>
            </a:r>
            <a:endParaRPr lang="en-US" i="1" dirty="0" smtClean="0">
              <a:solidFill>
                <a:srgbClr val="FFFF00"/>
              </a:solidFill>
            </a:endParaRPr>
          </a:p>
          <a:p>
            <a:r>
              <a:rPr lang="en-US" i="1" dirty="0" smtClean="0">
                <a:solidFill>
                  <a:srgbClr val="FFFF00"/>
                </a:solidFill>
              </a:rPr>
              <a:t>A </a:t>
            </a:r>
            <a:r>
              <a:rPr lang="en-US" i="1" dirty="0">
                <a:solidFill>
                  <a:srgbClr val="FFFF00"/>
                </a:solidFill>
              </a:rPr>
              <a:t>change effort will be given more attention if </a:t>
            </a:r>
            <a:r>
              <a:rPr lang="en-US" i="1" dirty="0" smtClean="0">
                <a:solidFill>
                  <a:srgbClr val="FFFF00"/>
                </a:solidFill>
              </a:rPr>
              <a:t>facilitators continual </a:t>
            </a:r>
            <a:r>
              <a:rPr lang="en-US" i="1" dirty="0">
                <a:solidFill>
                  <a:srgbClr val="FFFF00"/>
                </a:solidFill>
              </a:rPr>
              <a:t>check on how implementation is going</a:t>
            </a:r>
            <a:r>
              <a:rPr lang="en-US" i="1" dirty="0" smtClean="0">
                <a:solidFill>
                  <a:srgbClr val="FFFF00"/>
                </a:solidFill>
              </a:rPr>
              <a:t>.</a:t>
            </a:r>
          </a:p>
          <a:p>
            <a:r>
              <a:rPr lang="en-US" dirty="0"/>
              <a:t>More often than not</a:t>
            </a:r>
            <a:r>
              <a:rPr lang="en-US" i="1" dirty="0">
                <a:solidFill>
                  <a:srgbClr val="FFFF00"/>
                </a:solidFill>
              </a:rPr>
              <a:t>, the change effort is lost when the leadership team, or whatever </a:t>
            </a:r>
            <a:r>
              <a:rPr lang="en-US" i="1" dirty="0" smtClean="0">
                <a:solidFill>
                  <a:srgbClr val="FFFF00"/>
                </a:solidFill>
              </a:rPr>
              <a:t>the facilitating </a:t>
            </a:r>
            <a:r>
              <a:rPr lang="en-US" i="1" dirty="0">
                <a:solidFill>
                  <a:srgbClr val="FFFF00"/>
                </a:solidFill>
              </a:rPr>
              <a:t>team is called, fails to routinely check the progress of each implementer</a:t>
            </a:r>
            <a:endParaRPr lang="en-US" i="1" dirty="0" smtClean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2447851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52400" y="274638"/>
            <a:ext cx="8839200" cy="1143000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Function V: Providing Continuous Assistance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52400" y="1600200"/>
            <a:ext cx="8839200" cy="5029200"/>
          </a:xfrm>
        </p:spPr>
        <p:txBody>
          <a:bodyPr>
            <a:normAutofit fontScale="92500" lnSpcReduction="10000"/>
          </a:bodyPr>
          <a:lstStyle/>
          <a:p>
            <a:r>
              <a:rPr lang="en-US" i="1" dirty="0">
                <a:solidFill>
                  <a:srgbClr val="FFFF00"/>
                </a:solidFill>
              </a:rPr>
              <a:t>Assisting is directly coupled to </a:t>
            </a:r>
            <a:r>
              <a:rPr lang="en-US" i="1" dirty="0" smtClean="0">
                <a:solidFill>
                  <a:srgbClr val="FFFF00"/>
                </a:solidFill>
              </a:rPr>
              <a:t>assessing</a:t>
            </a:r>
          </a:p>
          <a:p>
            <a:r>
              <a:rPr lang="en-US" i="1" dirty="0">
                <a:solidFill>
                  <a:srgbClr val="FFFF00"/>
                </a:solidFill>
              </a:rPr>
              <a:t>When needs or problems </a:t>
            </a:r>
            <a:r>
              <a:rPr lang="en-US" i="1" dirty="0" smtClean="0">
                <a:solidFill>
                  <a:srgbClr val="FFFF00"/>
                </a:solidFill>
              </a:rPr>
              <a:t>are identified</a:t>
            </a:r>
            <a:r>
              <a:rPr lang="en-US" i="1" dirty="0">
                <a:solidFill>
                  <a:srgbClr val="FFFF00"/>
                </a:solidFill>
              </a:rPr>
              <a:t>, a response is required to support implementation</a:t>
            </a:r>
            <a:r>
              <a:rPr lang="en-US" dirty="0"/>
              <a:t>. </a:t>
            </a:r>
            <a:endParaRPr lang="en-US" dirty="0" smtClean="0"/>
          </a:p>
          <a:p>
            <a:pPr lvl="1"/>
            <a:r>
              <a:rPr lang="en-US" dirty="0" smtClean="0"/>
              <a:t>Assistance </a:t>
            </a:r>
            <a:r>
              <a:rPr lang="en-US" dirty="0"/>
              <a:t>may take the form </a:t>
            </a:r>
            <a:r>
              <a:rPr lang="en-US" dirty="0" smtClean="0"/>
              <a:t>of supplying </a:t>
            </a:r>
            <a:r>
              <a:rPr lang="en-US" dirty="0"/>
              <a:t>additional materials, providing formal or informal learning activities, teaming </a:t>
            </a:r>
            <a:r>
              <a:rPr lang="en-US" dirty="0" smtClean="0"/>
              <a:t>with the </a:t>
            </a:r>
            <a:r>
              <a:rPr lang="en-US" dirty="0"/>
              <a:t>implementer to demonstrate refinement of practice, and coaching. It makes sense to </a:t>
            </a:r>
            <a:r>
              <a:rPr lang="en-US" dirty="0" smtClean="0"/>
              <a:t>assess progress </a:t>
            </a:r>
            <a:r>
              <a:rPr lang="en-US" dirty="0"/>
              <a:t>in order to identify needs and then to provide assistance to respond to the needs. </a:t>
            </a:r>
            <a:endParaRPr lang="en-US" dirty="0" smtClean="0"/>
          </a:p>
          <a:p>
            <a:r>
              <a:rPr lang="en-US" i="1" dirty="0" smtClean="0">
                <a:solidFill>
                  <a:srgbClr val="FFFF00"/>
                </a:solidFill>
              </a:rPr>
              <a:t>This coupling </a:t>
            </a:r>
            <a:r>
              <a:rPr lang="en-US" i="1" dirty="0">
                <a:solidFill>
                  <a:srgbClr val="FFFF00"/>
                </a:solidFill>
              </a:rPr>
              <a:t>of assessing and assisting is labeled coaching, consulting, or follow-up </a:t>
            </a:r>
            <a:r>
              <a:rPr lang="en-US" dirty="0"/>
              <a:t>and </a:t>
            </a:r>
            <a:r>
              <a:rPr lang="en-US" dirty="0" smtClean="0"/>
              <a:t>typically occurs </a:t>
            </a:r>
            <a:r>
              <a:rPr lang="en-US" dirty="0"/>
              <a:t>with individuals or very small groups of implementers</a:t>
            </a:r>
          </a:p>
        </p:txBody>
      </p:sp>
    </p:spTree>
    <p:extLst>
      <p:ext uri="{BB962C8B-B14F-4D97-AF65-F5344CB8AC3E}">
        <p14:creationId xmlns:p14="http://schemas.microsoft.com/office/powerpoint/2010/main" xmlns="" val="76803983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52400" y="274638"/>
            <a:ext cx="8839200" cy="1143000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Function V: Providing Continuous Assistance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52400" y="1600200"/>
            <a:ext cx="8839200" cy="5029200"/>
          </a:xfrm>
        </p:spPr>
        <p:txBody>
          <a:bodyPr>
            <a:normAutofit fontScale="92500" lnSpcReduction="10000"/>
          </a:bodyPr>
          <a:lstStyle/>
          <a:p>
            <a:r>
              <a:rPr lang="en-US" i="1" dirty="0">
                <a:solidFill>
                  <a:srgbClr val="FFFF00"/>
                </a:solidFill>
              </a:rPr>
              <a:t>The importance of the coaching role should not be underemphasized. </a:t>
            </a:r>
            <a:endParaRPr lang="en-US" i="1" dirty="0" smtClean="0">
              <a:solidFill>
                <a:srgbClr val="FFFF00"/>
              </a:solidFill>
            </a:endParaRPr>
          </a:p>
          <a:p>
            <a:r>
              <a:rPr lang="en-US" dirty="0" smtClean="0"/>
              <a:t>We </a:t>
            </a:r>
            <a:r>
              <a:rPr lang="en-US" dirty="0"/>
              <a:t>have </a:t>
            </a:r>
            <a:r>
              <a:rPr lang="en-US" dirty="0" smtClean="0"/>
              <a:t>observed repeatedly </a:t>
            </a:r>
            <a:r>
              <a:rPr lang="en-US" dirty="0"/>
              <a:t>that </a:t>
            </a:r>
            <a:r>
              <a:rPr lang="en-US" i="1" dirty="0">
                <a:solidFill>
                  <a:srgbClr val="FFFF00"/>
                </a:solidFill>
              </a:rPr>
              <a:t>when an expert coach, such as a master teacher, has assigned time (</a:t>
            </a:r>
            <a:r>
              <a:rPr lang="en-US" i="1" dirty="0" smtClean="0">
                <a:solidFill>
                  <a:srgbClr val="FFFF00"/>
                </a:solidFill>
              </a:rPr>
              <a:t>several days </a:t>
            </a:r>
            <a:r>
              <a:rPr lang="en-US" i="1" dirty="0">
                <a:solidFill>
                  <a:srgbClr val="FFFF00"/>
                </a:solidFill>
              </a:rPr>
              <a:t>each week) to coach implementers, Task concerns (i.e., Stage 3 Management) do not </a:t>
            </a:r>
            <a:r>
              <a:rPr lang="en-US" i="1" dirty="0" smtClean="0">
                <a:solidFill>
                  <a:srgbClr val="FFFF00"/>
                </a:solidFill>
              </a:rPr>
              <a:t>become intense</a:t>
            </a:r>
            <a:r>
              <a:rPr lang="en-US" i="1" dirty="0">
                <a:solidFill>
                  <a:srgbClr val="FFFF00"/>
                </a:solidFill>
              </a:rPr>
              <a:t>. </a:t>
            </a:r>
            <a:endParaRPr lang="en-US" i="1" dirty="0" smtClean="0">
              <a:solidFill>
                <a:srgbClr val="FFFF00"/>
              </a:solidFill>
            </a:endParaRPr>
          </a:p>
          <a:p>
            <a:r>
              <a:rPr lang="en-US" dirty="0" smtClean="0"/>
              <a:t>In </a:t>
            </a:r>
            <a:r>
              <a:rPr lang="en-US" dirty="0"/>
              <a:t>other words, during the first year of implementation the typical wave </a:t>
            </a:r>
            <a:r>
              <a:rPr lang="en-US" dirty="0" smtClean="0"/>
              <a:t>motion of </a:t>
            </a:r>
            <a:r>
              <a:rPr lang="en-US" i="1" dirty="0">
                <a:solidFill>
                  <a:srgbClr val="FFFF00"/>
                </a:solidFill>
              </a:rPr>
              <a:t>high Task concerns does not occur</a:t>
            </a:r>
            <a:r>
              <a:rPr lang="en-US" i="1" dirty="0" smtClean="0">
                <a:solidFill>
                  <a:srgbClr val="FFFF00"/>
                </a:solidFill>
              </a:rPr>
              <a:t>. (</a:t>
            </a:r>
            <a:r>
              <a:rPr lang="en-US" i="1" dirty="0" smtClean="0">
                <a:solidFill>
                  <a:srgbClr val="FF33CC"/>
                </a:solidFill>
              </a:rPr>
              <a:t>This, in turn, reduces Emotional Tension</a:t>
            </a:r>
            <a:r>
              <a:rPr lang="en-US" i="1" dirty="0" smtClean="0">
                <a:solidFill>
                  <a:srgbClr val="FFFF00"/>
                </a:solidFill>
              </a:rPr>
              <a:t>)</a:t>
            </a:r>
            <a:endParaRPr lang="en-US" i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9872742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Function VI: Creating a Context Supportive of Change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382000" cy="4953000"/>
          </a:xfrm>
        </p:spPr>
        <p:txBody>
          <a:bodyPr/>
          <a:lstStyle/>
          <a:p>
            <a:r>
              <a:rPr lang="en-US" sz="3600" i="1" dirty="0" smtClean="0">
                <a:solidFill>
                  <a:srgbClr val="FFFF00"/>
                </a:solidFill>
              </a:rPr>
              <a:t>Duh.  It’s about culture!</a:t>
            </a:r>
          </a:p>
          <a:p>
            <a:r>
              <a:rPr lang="en-US" sz="3600" dirty="0"/>
              <a:t>Increased attention is currently being paid to the </a:t>
            </a:r>
            <a:r>
              <a:rPr lang="en-US" sz="3600" i="1" dirty="0">
                <a:solidFill>
                  <a:srgbClr val="FFFF00"/>
                </a:solidFill>
              </a:rPr>
              <a:t>context, climate, and/or culture </a:t>
            </a:r>
            <a:r>
              <a:rPr lang="en-US" sz="3600" dirty="0"/>
              <a:t>of the school </a:t>
            </a:r>
            <a:r>
              <a:rPr lang="en-US" sz="3600" dirty="0" smtClean="0"/>
              <a:t>and district </a:t>
            </a:r>
            <a:r>
              <a:rPr lang="en-US" sz="3600" dirty="0"/>
              <a:t>and how these factors </a:t>
            </a:r>
            <a:r>
              <a:rPr lang="en-US" sz="3600" i="1" dirty="0">
                <a:solidFill>
                  <a:srgbClr val="FFFF00"/>
                </a:solidFill>
              </a:rPr>
              <a:t>influence the workplace and, subsequently, how professionals’ </a:t>
            </a:r>
            <a:r>
              <a:rPr lang="en-US" sz="3600" i="1" dirty="0" smtClean="0">
                <a:solidFill>
                  <a:srgbClr val="FFFF00"/>
                </a:solidFill>
              </a:rPr>
              <a:t>respond to </a:t>
            </a:r>
            <a:r>
              <a:rPr lang="en-US" sz="3600" i="1" dirty="0">
                <a:solidFill>
                  <a:srgbClr val="FFFF00"/>
                </a:solidFill>
              </a:rPr>
              <a:t>change </a:t>
            </a:r>
            <a:r>
              <a:rPr lang="en-US" sz="3600" i="1" dirty="0" smtClean="0">
                <a:solidFill>
                  <a:srgbClr val="FFFF00"/>
                </a:solidFill>
              </a:rPr>
              <a:t>initiatives</a:t>
            </a:r>
          </a:p>
          <a:p>
            <a:endParaRPr lang="en-US" i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7849919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28600" y="304799"/>
            <a:ext cx="8686800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 smtClean="0"/>
              <a:t>4. </a:t>
            </a:r>
            <a:r>
              <a:rPr lang="en-US" sz="2800" i="1" u="sng" dirty="0" smtClean="0">
                <a:solidFill>
                  <a:srgbClr val="FFFF00"/>
                </a:solidFill>
              </a:rPr>
              <a:t>Addressing conflict by facing it rather than avoiding it</a:t>
            </a:r>
            <a:r>
              <a:rPr lang="en-US" sz="2800" dirty="0" smtClean="0"/>
              <a:t>, and thus using conflict as a vehicle to resolve disputes and build unity</a:t>
            </a:r>
          </a:p>
          <a:p>
            <a:endParaRPr lang="en-US" sz="2800" dirty="0" smtClean="0"/>
          </a:p>
          <a:p>
            <a:r>
              <a:rPr lang="en-US" sz="2800" b="1" dirty="0" smtClean="0"/>
              <a:t>5. </a:t>
            </a:r>
            <a:r>
              <a:rPr lang="en-US" sz="2800" dirty="0" smtClean="0">
                <a:solidFill>
                  <a:srgbClr val="FFFF00"/>
                </a:solidFill>
              </a:rPr>
              <a:t>Selecting, rewarding, and censuring staff by recognizing their work publicly and privately</a:t>
            </a:r>
            <a:r>
              <a:rPr lang="en-US" sz="2800" dirty="0" smtClean="0"/>
              <a:t>,</a:t>
            </a:r>
          </a:p>
          <a:p>
            <a:r>
              <a:rPr lang="en-US" sz="2800" dirty="0" smtClean="0"/>
              <a:t>by inviting the staff to share their efforts and experiences related to improvement</a:t>
            </a:r>
          </a:p>
          <a:p>
            <a:r>
              <a:rPr lang="en-US" sz="2800" dirty="0" smtClean="0"/>
              <a:t>goals, and by insisting that staff commit to school goals through the selection and termination processes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xmlns="" val="17504957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381000" y="152400"/>
            <a:ext cx="8458200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/>
              <a:t>For decades understanding of and attention to the process of leading change efforts </a:t>
            </a:r>
            <a:r>
              <a:rPr lang="en-US" sz="2400" dirty="0" smtClean="0"/>
              <a:t>have been </a:t>
            </a:r>
            <a:r>
              <a:rPr lang="en-US" sz="2400" dirty="0"/>
              <a:t>lacking. In the public and professional minds, an assumption exists that change just happens</a:t>
            </a:r>
            <a:r>
              <a:rPr lang="en-US" sz="2400" dirty="0" smtClean="0"/>
              <a:t>.</a:t>
            </a:r>
          </a:p>
          <a:p>
            <a:endParaRPr lang="en-US" sz="2400" dirty="0"/>
          </a:p>
          <a:p>
            <a:r>
              <a:rPr lang="en-US" sz="2400" dirty="0"/>
              <a:t>We are reminded of two theories articulated by Chin and Benne (1969</a:t>
            </a:r>
            <a:r>
              <a:rPr lang="en-US" sz="2400" dirty="0" smtClean="0"/>
              <a:t>):</a:t>
            </a:r>
          </a:p>
          <a:p>
            <a:endParaRPr lang="en-US" sz="2400" dirty="0"/>
          </a:p>
          <a:p>
            <a:pPr marL="342900" indent="-342900">
              <a:buFont typeface="+mj-lt"/>
              <a:buAutoNum type="arabicPeriod"/>
            </a:pPr>
            <a:r>
              <a:rPr lang="en-US" sz="2400" dirty="0" smtClean="0"/>
              <a:t>The </a:t>
            </a:r>
            <a:r>
              <a:rPr lang="en-US" sz="2400" dirty="0"/>
              <a:t>rational empirical approach to change postulated that a good program or </a:t>
            </a:r>
            <a:r>
              <a:rPr lang="en-US" sz="2400" dirty="0" smtClean="0"/>
              <a:t>process provided </a:t>
            </a:r>
            <a:r>
              <a:rPr lang="en-US" sz="2400" dirty="0"/>
              <a:t>to good people would find its way into their practice. (The clue here is </a:t>
            </a:r>
            <a:r>
              <a:rPr lang="en-US" sz="2400" i="1" dirty="0"/>
              <a:t>good</a:t>
            </a:r>
            <a:r>
              <a:rPr lang="en-US" sz="2400" dirty="0" smtClean="0"/>
              <a:t>.)</a:t>
            </a:r>
          </a:p>
          <a:p>
            <a:pPr marL="342900" indent="-342900">
              <a:buFont typeface="+mj-lt"/>
              <a:buAutoNum type="arabicPeriod"/>
            </a:pPr>
            <a:endParaRPr lang="en-US" sz="2400" dirty="0"/>
          </a:p>
          <a:p>
            <a:pPr marL="342900" indent="-342900">
              <a:buFont typeface="+mj-lt"/>
              <a:buAutoNum type="arabicPeriod"/>
            </a:pPr>
            <a:r>
              <a:rPr lang="en-US" sz="2400" dirty="0" smtClean="0"/>
              <a:t>The </a:t>
            </a:r>
            <a:r>
              <a:rPr lang="en-US" sz="2400" dirty="0"/>
              <a:t>power coercive approach maintained that a good program or policy delivered </a:t>
            </a:r>
            <a:r>
              <a:rPr lang="en-US" sz="2400" dirty="0" smtClean="0"/>
              <a:t>to good </a:t>
            </a:r>
            <a:r>
              <a:rPr lang="en-US" sz="2400" dirty="0"/>
              <a:t>people through the offices of a power or authoritarian figure would certainly </a:t>
            </a:r>
            <a:r>
              <a:rPr lang="en-US" sz="2400" dirty="0" smtClean="0"/>
              <a:t>ensure change </a:t>
            </a:r>
            <a:r>
              <a:rPr lang="en-US" sz="2400" dirty="0"/>
              <a:t>in practice. (The key here is </a:t>
            </a:r>
            <a:r>
              <a:rPr lang="en-US" sz="2400" i="1" dirty="0"/>
              <a:t>power </a:t>
            </a:r>
            <a:r>
              <a:rPr lang="en-US" sz="2400" dirty="0"/>
              <a:t>and its influence.)</a:t>
            </a:r>
          </a:p>
        </p:txBody>
      </p:sp>
    </p:spTree>
    <p:extLst>
      <p:ext uri="{BB962C8B-B14F-4D97-AF65-F5344CB8AC3E}">
        <p14:creationId xmlns:p14="http://schemas.microsoft.com/office/powerpoint/2010/main" xmlns="" val="13881187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INTERVENTION DEFINITION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A deliverable for one of our earlier studies was developing a definition of the </a:t>
            </a:r>
            <a:r>
              <a:rPr lang="en-US" dirty="0" smtClean="0"/>
              <a:t>construct intervention</a:t>
            </a:r>
            <a:r>
              <a:rPr lang="en-US" dirty="0"/>
              <a:t>. After extensive fieldwork and research team debate, we settled on the following:</a:t>
            </a:r>
          </a:p>
          <a:p>
            <a:pPr lvl="1"/>
            <a:r>
              <a:rPr lang="en-US" i="1" dirty="0">
                <a:solidFill>
                  <a:srgbClr val="FFFF00"/>
                </a:solidFill>
              </a:rPr>
              <a:t>Any</a:t>
            </a:r>
            <a:r>
              <a:rPr lang="en-US" dirty="0"/>
              <a:t> </a:t>
            </a:r>
            <a:r>
              <a:rPr lang="en-US" i="1" dirty="0">
                <a:solidFill>
                  <a:srgbClr val="FFFF00"/>
                </a:solidFill>
              </a:rPr>
              <a:t>action</a:t>
            </a:r>
            <a:r>
              <a:rPr lang="en-US" i="1" dirty="0"/>
              <a:t> </a:t>
            </a:r>
            <a:r>
              <a:rPr lang="en-US" dirty="0"/>
              <a:t>or </a:t>
            </a:r>
            <a:r>
              <a:rPr lang="en-US" i="1" dirty="0">
                <a:solidFill>
                  <a:srgbClr val="FFFF00"/>
                </a:solidFill>
              </a:rPr>
              <a:t>event</a:t>
            </a:r>
            <a:r>
              <a:rPr lang="en-US" i="1" dirty="0"/>
              <a:t> </a:t>
            </a:r>
            <a:r>
              <a:rPr lang="en-US" i="1" dirty="0">
                <a:solidFill>
                  <a:srgbClr val="FFFF00"/>
                </a:solidFill>
              </a:rPr>
              <a:t>that influences the individual(s) involved or expected to be involved in </a:t>
            </a:r>
            <a:r>
              <a:rPr lang="en-US" i="1" dirty="0" smtClean="0">
                <a:solidFill>
                  <a:srgbClr val="FFFF00"/>
                </a:solidFill>
              </a:rPr>
              <a:t>the process </a:t>
            </a:r>
            <a:r>
              <a:rPr lang="en-US" i="1" dirty="0">
                <a:solidFill>
                  <a:srgbClr val="FFFF00"/>
                </a:solidFill>
              </a:rPr>
              <a:t>or the change process itself is an intervention.</a:t>
            </a:r>
            <a:r>
              <a:rPr lang="en-US" i="1" dirty="0"/>
              <a:t> </a:t>
            </a:r>
            <a:r>
              <a:rPr lang="en-US" dirty="0"/>
              <a:t>(Hall &amp; </a:t>
            </a:r>
            <a:r>
              <a:rPr lang="en-US" dirty="0" err="1"/>
              <a:t>Hord</a:t>
            </a:r>
            <a:r>
              <a:rPr lang="en-US" dirty="0"/>
              <a:t>, 2006, pp. 185–187)</a:t>
            </a:r>
          </a:p>
        </p:txBody>
      </p:sp>
    </p:spTree>
    <p:extLst>
      <p:ext uri="{BB962C8B-B14F-4D97-AF65-F5344CB8AC3E}">
        <p14:creationId xmlns:p14="http://schemas.microsoft.com/office/powerpoint/2010/main" xmlns="" val="14616988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Actions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382000" cy="5562600"/>
          </a:xfrm>
        </p:spPr>
        <p:txBody>
          <a:bodyPr>
            <a:normAutofit/>
          </a:bodyPr>
          <a:lstStyle/>
          <a:p>
            <a:r>
              <a:rPr lang="en-US" dirty="0"/>
              <a:t>An action is deemed to be planned and focused</a:t>
            </a:r>
          </a:p>
          <a:p>
            <a:r>
              <a:rPr lang="en-US" dirty="0"/>
              <a:t>deliberately on an individual, group, or all users or prospective users of a new program </a:t>
            </a:r>
            <a:r>
              <a:rPr lang="en-US" dirty="0" smtClean="0"/>
              <a:t>or practice </a:t>
            </a:r>
            <a:r>
              <a:rPr lang="en-US" dirty="0"/>
              <a:t>(see Figure 7.1). </a:t>
            </a:r>
            <a:endParaRPr lang="en-US" dirty="0" smtClean="0"/>
          </a:p>
          <a:p>
            <a:pPr lvl="1"/>
            <a:r>
              <a:rPr lang="en-US" dirty="0" smtClean="0"/>
              <a:t>Such </a:t>
            </a:r>
            <a:r>
              <a:rPr lang="en-US" dirty="0"/>
              <a:t>an action could be sending an article about the use of </a:t>
            </a:r>
            <a:r>
              <a:rPr lang="en-US" dirty="0" smtClean="0"/>
              <a:t>math </a:t>
            </a:r>
            <a:r>
              <a:rPr lang="en-US" dirty="0" err="1" smtClean="0"/>
              <a:t>manipulatives</a:t>
            </a:r>
            <a:r>
              <a:rPr lang="en-US" dirty="0" smtClean="0"/>
              <a:t> </a:t>
            </a:r>
            <a:r>
              <a:rPr lang="en-US" dirty="0"/>
              <a:t>to all primary teachers who teach </a:t>
            </a:r>
            <a:r>
              <a:rPr lang="en-US" dirty="0" smtClean="0"/>
              <a:t>mathematics. </a:t>
            </a:r>
          </a:p>
          <a:p>
            <a:pPr lvl="1"/>
            <a:r>
              <a:rPr lang="en-US" dirty="0" smtClean="0"/>
              <a:t>Discussion </a:t>
            </a:r>
            <a:r>
              <a:rPr lang="en-US" dirty="0"/>
              <a:t>in a staff </a:t>
            </a:r>
            <a:r>
              <a:rPr lang="en-US" dirty="0" smtClean="0"/>
              <a:t>meeting about </a:t>
            </a:r>
            <a:r>
              <a:rPr lang="en-US" dirty="0"/>
              <a:t>how implementation is going is another intervention.</a:t>
            </a:r>
          </a:p>
        </p:txBody>
      </p:sp>
    </p:spTree>
    <p:extLst>
      <p:ext uri="{BB962C8B-B14F-4D97-AF65-F5344CB8AC3E}">
        <p14:creationId xmlns:p14="http://schemas.microsoft.com/office/powerpoint/2010/main" xmlns="" val="40953971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/>
          <a:lstStyle/>
          <a:p>
            <a:r>
              <a:rPr lang="en-US" dirty="0" smtClean="0"/>
              <a:t>Event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5410200"/>
          </a:xfrm>
        </p:spPr>
        <p:txBody>
          <a:bodyPr>
            <a:normAutofit fontScale="85000" lnSpcReduction="20000"/>
          </a:bodyPr>
          <a:lstStyle/>
          <a:p>
            <a:r>
              <a:rPr lang="en-US" i="1" dirty="0">
                <a:solidFill>
                  <a:srgbClr val="FFFF00"/>
                </a:solidFill>
              </a:rPr>
              <a:t>An event, on the other hand, is something that occurs outside the deliberations </a:t>
            </a:r>
            <a:r>
              <a:rPr lang="en-US" i="1" dirty="0" smtClean="0">
                <a:solidFill>
                  <a:srgbClr val="FFFF00"/>
                </a:solidFill>
              </a:rPr>
              <a:t>and plans </a:t>
            </a:r>
            <a:r>
              <a:rPr lang="en-US" i="1" dirty="0">
                <a:solidFill>
                  <a:srgbClr val="FFFF00"/>
                </a:solidFill>
              </a:rPr>
              <a:t>of the change process</a:t>
            </a:r>
            <a:r>
              <a:rPr lang="en-US" dirty="0"/>
              <a:t>. Has this ever happened to your effort? Because we have </a:t>
            </a:r>
            <a:r>
              <a:rPr lang="en-US" dirty="0" smtClean="0"/>
              <a:t>observed that </a:t>
            </a:r>
            <a:r>
              <a:rPr lang="en-US" dirty="0"/>
              <a:t>events do indeed influence the process of change, we have included them in our </a:t>
            </a:r>
            <a:r>
              <a:rPr lang="en-US" dirty="0" smtClean="0"/>
              <a:t>definition of </a:t>
            </a:r>
            <a:r>
              <a:rPr lang="en-US" dirty="0"/>
              <a:t>intervention. Events that we have observed in our work include the following:</a:t>
            </a:r>
          </a:p>
          <a:p>
            <a:pPr lvl="1"/>
            <a:r>
              <a:rPr lang="en-US" dirty="0"/>
              <a:t>A blizzard that prevented all truckers from delivering necessary equipment for a </a:t>
            </a:r>
            <a:r>
              <a:rPr lang="en-US" dirty="0" smtClean="0"/>
              <a:t>district’s new </a:t>
            </a:r>
            <a:r>
              <a:rPr lang="en-US" dirty="0"/>
              <a:t>astronomy program</a:t>
            </a:r>
          </a:p>
          <a:p>
            <a:pPr lvl="1"/>
            <a:r>
              <a:rPr lang="en-US" dirty="0"/>
              <a:t>A fire in the intermediate service center’s print shop that caused a 3-week delay in </a:t>
            </a:r>
            <a:r>
              <a:rPr lang="en-US" dirty="0" smtClean="0"/>
              <a:t>getting materials </a:t>
            </a:r>
            <a:r>
              <a:rPr lang="en-US" dirty="0"/>
              <a:t>for the high school’s drug-prevention </a:t>
            </a:r>
            <a:r>
              <a:rPr lang="en-US" dirty="0" smtClean="0"/>
              <a:t>initiative</a:t>
            </a:r>
          </a:p>
          <a:p>
            <a:pPr lvl="1"/>
            <a:r>
              <a:rPr lang="en-US" dirty="0" smtClean="0"/>
              <a:t>A </a:t>
            </a:r>
            <a:r>
              <a:rPr lang="en-US" dirty="0"/>
              <a:t>learning styles consultant’s accident on a mountain trail that resulted in </a:t>
            </a:r>
            <a:r>
              <a:rPr lang="en-US" dirty="0" smtClean="0"/>
              <a:t>rescheduling campus-based </a:t>
            </a:r>
            <a:r>
              <a:rPr lang="en-US" dirty="0"/>
              <a:t>facilitators’ preparations and planning for the project</a:t>
            </a:r>
          </a:p>
        </p:txBody>
      </p:sp>
    </p:spTree>
    <p:extLst>
      <p:ext uri="{BB962C8B-B14F-4D97-AF65-F5344CB8AC3E}">
        <p14:creationId xmlns:p14="http://schemas.microsoft.com/office/powerpoint/2010/main" xmlns="" val="115772039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1026"/>
          <p:cNvSpPr>
            <a:spLocks noGrp="1" noChangeArrowheads="1"/>
          </p:cNvSpPr>
          <p:nvPr>
            <p:ph type="title"/>
          </p:nvPr>
        </p:nvSpPr>
        <p:spPr>
          <a:xfrm>
            <a:off x="828675" y="152400"/>
            <a:ext cx="7515225" cy="1182688"/>
          </a:xfrm>
          <a:solidFill>
            <a:schemeClr val="bg2">
              <a:lumMod val="75000"/>
            </a:schemeClr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>
            <a:normAutofit fontScale="90000"/>
          </a:bodyPr>
          <a:lstStyle/>
          <a:p>
            <a:pPr eaLnBrk="1" hangingPunct="1"/>
            <a:r>
              <a:rPr lang="en-US" dirty="0" smtClean="0"/>
              <a:t>As with all events, just deal with it.  No need to form a committee!</a:t>
            </a:r>
          </a:p>
        </p:txBody>
      </p:sp>
      <p:sp>
        <p:nvSpPr>
          <p:cNvPr id="66563" name="Freeform 1027"/>
          <p:cNvSpPr>
            <a:spLocks/>
          </p:cNvSpPr>
          <p:nvPr/>
        </p:nvSpPr>
        <p:spPr bwMode="auto">
          <a:xfrm>
            <a:off x="1331913" y="1511300"/>
            <a:ext cx="7278687" cy="5207000"/>
          </a:xfrm>
          <a:custGeom>
            <a:avLst/>
            <a:gdLst>
              <a:gd name="T0" fmla="*/ 0 w 4585"/>
              <a:gd name="T1" fmla="*/ 3080 h 3280"/>
              <a:gd name="T2" fmla="*/ 118 w 4585"/>
              <a:gd name="T3" fmla="*/ 3033 h 3280"/>
              <a:gd name="T4" fmla="*/ 200 w 4585"/>
              <a:gd name="T5" fmla="*/ 2986 h 3280"/>
              <a:gd name="T6" fmla="*/ 329 w 4585"/>
              <a:gd name="T7" fmla="*/ 2868 h 3280"/>
              <a:gd name="T8" fmla="*/ 388 w 4585"/>
              <a:gd name="T9" fmla="*/ 2774 h 3280"/>
              <a:gd name="T10" fmla="*/ 553 w 4585"/>
              <a:gd name="T11" fmla="*/ 2504 h 3280"/>
              <a:gd name="T12" fmla="*/ 659 w 4585"/>
              <a:gd name="T13" fmla="*/ 2281 h 3280"/>
              <a:gd name="T14" fmla="*/ 717 w 4585"/>
              <a:gd name="T15" fmla="*/ 2093 h 3280"/>
              <a:gd name="T16" fmla="*/ 894 w 4585"/>
              <a:gd name="T17" fmla="*/ 1752 h 3280"/>
              <a:gd name="T18" fmla="*/ 976 w 4585"/>
              <a:gd name="T19" fmla="*/ 1517 h 3280"/>
              <a:gd name="T20" fmla="*/ 1117 w 4585"/>
              <a:gd name="T21" fmla="*/ 1352 h 3280"/>
              <a:gd name="T22" fmla="*/ 1223 w 4585"/>
              <a:gd name="T23" fmla="*/ 1187 h 3280"/>
              <a:gd name="T24" fmla="*/ 1340 w 4585"/>
              <a:gd name="T25" fmla="*/ 952 h 3280"/>
              <a:gd name="T26" fmla="*/ 1411 w 4585"/>
              <a:gd name="T27" fmla="*/ 788 h 3280"/>
              <a:gd name="T28" fmla="*/ 1505 w 4585"/>
              <a:gd name="T29" fmla="*/ 670 h 3280"/>
              <a:gd name="T30" fmla="*/ 1611 w 4585"/>
              <a:gd name="T31" fmla="*/ 529 h 3280"/>
              <a:gd name="T32" fmla="*/ 1705 w 4585"/>
              <a:gd name="T33" fmla="*/ 400 h 3280"/>
              <a:gd name="T34" fmla="*/ 1764 w 4585"/>
              <a:gd name="T35" fmla="*/ 318 h 3280"/>
              <a:gd name="T36" fmla="*/ 1834 w 4585"/>
              <a:gd name="T37" fmla="*/ 129 h 3280"/>
              <a:gd name="T38" fmla="*/ 1952 w 4585"/>
              <a:gd name="T39" fmla="*/ 59 h 3280"/>
              <a:gd name="T40" fmla="*/ 2105 w 4585"/>
              <a:gd name="T41" fmla="*/ 0 h 3280"/>
              <a:gd name="T42" fmla="*/ 2234 w 4585"/>
              <a:gd name="T43" fmla="*/ 47 h 3280"/>
              <a:gd name="T44" fmla="*/ 2304 w 4585"/>
              <a:gd name="T45" fmla="*/ 71 h 3280"/>
              <a:gd name="T46" fmla="*/ 2398 w 4585"/>
              <a:gd name="T47" fmla="*/ 176 h 3280"/>
              <a:gd name="T48" fmla="*/ 2504 w 4585"/>
              <a:gd name="T49" fmla="*/ 365 h 3280"/>
              <a:gd name="T50" fmla="*/ 2539 w 4585"/>
              <a:gd name="T51" fmla="*/ 400 h 3280"/>
              <a:gd name="T52" fmla="*/ 2586 w 4585"/>
              <a:gd name="T53" fmla="*/ 482 h 3280"/>
              <a:gd name="T54" fmla="*/ 2645 w 4585"/>
              <a:gd name="T55" fmla="*/ 564 h 3280"/>
              <a:gd name="T56" fmla="*/ 2692 w 4585"/>
              <a:gd name="T57" fmla="*/ 635 h 3280"/>
              <a:gd name="T58" fmla="*/ 2716 w 4585"/>
              <a:gd name="T59" fmla="*/ 705 h 3280"/>
              <a:gd name="T60" fmla="*/ 2786 w 4585"/>
              <a:gd name="T61" fmla="*/ 800 h 3280"/>
              <a:gd name="T62" fmla="*/ 2904 w 4585"/>
              <a:gd name="T63" fmla="*/ 1070 h 3280"/>
              <a:gd name="T64" fmla="*/ 3057 w 4585"/>
              <a:gd name="T65" fmla="*/ 1423 h 3280"/>
              <a:gd name="T66" fmla="*/ 3092 w 4585"/>
              <a:gd name="T67" fmla="*/ 1587 h 3280"/>
              <a:gd name="T68" fmla="*/ 3127 w 4585"/>
              <a:gd name="T69" fmla="*/ 1622 h 3280"/>
              <a:gd name="T70" fmla="*/ 3257 w 4585"/>
              <a:gd name="T71" fmla="*/ 1775 h 3280"/>
              <a:gd name="T72" fmla="*/ 3421 w 4585"/>
              <a:gd name="T73" fmla="*/ 2163 h 3280"/>
              <a:gd name="T74" fmla="*/ 3527 w 4585"/>
              <a:gd name="T75" fmla="*/ 2328 h 3280"/>
              <a:gd name="T76" fmla="*/ 3691 w 4585"/>
              <a:gd name="T77" fmla="*/ 2398 h 3280"/>
              <a:gd name="T78" fmla="*/ 3809 w 4585"/>
              <a:gd name="T79" fmla="*/ 2469 h 3280"/>
              <a:gd name="T80" fmla="*/ 3927 w 4585"/>
              <a:gd name="T81" fmla="*/ 2575 h 3280"/>
              <a:gd name="T82" fmla="*/ 4091 w 4585"/>
              <a:gd name="T83" fmla="*/ 2739 h 3280"/>
              <a:gd name="T84" fmla="*/ 4209 w 4585"/>
              <a:gd name="T85" fmla="*/ 2857 h 3280"/>
              <a:gd name="T86" fmla="*/ 4244 w 4585"/>
              <a:gd name="T87" fmla="*/ 2904 h 3280"/>
              <a:gd name="T88" fmla="*/ 4585 w 4585"/>
              <a:gd name="T89" fmla="*/ 3280 h 3280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w 4585"/>
              <a:gd name="T136" fmla="*/ 0 h 3280"/>
              <a:gd name="T137" fmla="*/ 4585 w 4585"/>
              <a:gd name="T138" fmla="*/ 3280 h 3280"/>
            </a:gdLst>
            <a:ahLst/>
            <a:cxnLst>
              <a:cxn ang="T90">
                <a:pos x="T0" y="T1"/>
              </a:cxn>
              <a:cxn ang="T91">
                <a:pos x="T2" y="T3"/>
              </a:cxn>
              <a:cxn ang="T92">
                <a:pos x="T4" y="T5"/>
              </a:cxn>
              <a:cxn ang="T93">
                <a:pos x="T6" y="T7"/>
              </a:cxn>
              <a:cxn ang="T94">
                <a:pos x="T8" y="T9"/>
              </a:cxn>
              <a:cxn ang="T95">
                <a:pos x="T10" y="T11"/>
              </a:cxn>
              <a:cxn ang="T96">
                <a:pos x="T12" y="T13"/>
              </a:cxn>
              <a:cxn ang="T97">
                <a:pos x="T14" y="T15"/>
              </a:cxn>
              <a:cxn ang="T98">
                <a:pos x="T16" y="T17"/>
              </a:cxn>
              <a:cxn ang="T99">
                <a:pos x="T18" y="T19"/>
              </a:cxn>
              <a:cxn ang="T100">
                <a:pos x="T20" y="T21"/>
              </a:cxn>
              <a:cxn ang="T101">
                <a:pos x="T22" y="T23"/>
              </a:cxn>
              <a:cxn ang="T102">
                <a:pos x="T24" y="T25"/>
              </a:cxn>
              <a:cxn ang="T103">
                <a:pos x="T26" y="T27"/>
              </a:cxn>
              <a:cxn ang="T104">
                <a:pos x="T28" y="T29"/>
              </a:cxn>
              <a:cxn ang="T105">
                <a:pos x="T30" y="T31"/>
              </a:cxn>
              <a:cxn ang="T106">
                <a:pos x="T32" y="T33"/>
              </a:cxn>
              <a:cxn ang="T107">
                <a:pos x="T34" y="T35"/>
              </a:cxn>
              <a:cxn ang="T108">
                <a:pos x="T36" y="T37"/>
              </a:cxn>
              <a:cxn ang="T109">
                <a:pos x="T38" y="T39"/>
              </a:cxn>
              <a:cxn ang="T110">
                <a:pos x="T40" y="T41"/>
              </a:cxn>
              <a:cxn ang="T111">
                <a:pos x="T42" y="T43"/>
              </a:cxn>
              <a:cxn ang="T112">
                <a:pos x="T44" y="T45"/>
              </a:cxn>
              <a:cxn ang="T113">
                <a:pos x="T46" y="T47"/>
              </a:cxn>
              <a:cxn ang="T114">
                <a:pos x="T48" y="T49"/>
              </a:cxn>
              <a:cxn ang="T115">
                <a:pos x="T50" y="T51"/>
              </a:cxn>
              <a:cxn ang="T116">
                <a:pos x="T52" y="T53"/>
              </a:cxn>
              <a:cxn ang="T117">
                <a:pos x="T54" y="T55"/>
              </a:cxn>
              <a:cxn ang="T118">
                <a:pos x="T56" y="T57"/>
              </a:cxn>
              <a:cxn ang="T119">
                <a:pos x="T58" y="T59"/>
              </a:cxn>
              <a:cxn ang="T120">
                <a:pos x="T60" y="T61"/>
              </a:cxn>
              <a:cxn ang="T121">
                <a:pos x="T62" y="T63"/>
              </a:cxn>
              <a:cxn ang="T122">
                <a:pos x="T64" y="T65"/>
              </a:cxn>
              <a:cxn ang="T123">
                <a:pos x="T66" y="T67"/>
              </a:cxn>
              <a:cxn ang="T124">
                <a:pos x="T68" y="T69"/>
              </a:cxn>
              <a:cxn ang="T125">
                <a:pos x="T70" y="T71"/>
              </a:cxn>
              <a:cxn ang="T126">
                <a:pos x="T72" y="T73"/>
              </a:cxn>
              <a:cxn ang="T127">
                <a:pos x="T74" y="T75"/>
              </a:cxn>
              <a:cxn ang="T128">
                <a:pos x="T76" y="T77"/>
              </a:cxn>
              <a:cxn ang="T129">
                <a:pos x="T78" y="T79"/>
              </a:cxn>
              <a:cxn ang="T130">
                <a:pos x="T80" y="T81"/>
              </a:cxn>
              <a:cxn ang="T131">
                <a:pos x="T82" y="T83"/>
              </a:cxn>
              <a:cxn ang="T132">
                <a:pos x="T84" y="T85"/>
              </a:cxn>
              <a:cxn ang="T133">
                <a:pos x="T86" y="T87"/>
              </a:cxn>
              <a:cxn ang="T134">
                <a:pos x="T88" y="T89"/>
              </a:cxn>
            </a:cxnLst>
            <a:rect l="T135" t="T136" r="T137" b="T138"/>
            <a:pathLst>
              <a:path w="4585" h="3280">
                <a:moveTo>
                  <a:pt x="0" y="3080"/>
                </a:moveTo>
                <a:cubicBezTo>
                  <a:pt x="42" y="3066"/>
                  <a:pt x="80" y="3056"/>
                  <a:pt x="118" y="3033"/>
                </a:cubicBezTo>
                <a:cubicBezTo>
                  <a:pt x="201" y="2982"/>
                  <a:pt x="130" y="3010"/>
                  <a:pt x="200" y="2986"/>
                </a:cubicBezTo>
                <a:cubicBezTo>
                  <a:pt x="235" y="2936"/>
                  <a:pt x="287" y="2910"/>
                  <a:pt x="329" y="2868"/>
                </a:cubicBezTo>
                <a:cubicBezTo>
                  <a:pt x="374" y="2823"/>
                  <a:pt x="358" y="2825"/>
                  <a:pt x="388" y="2774"/>
                </a:cubicBezTo>
                <a:cubicBezTo>
                  <a:pt x="444" y="2681"/>
                  <a:pt x="510" y="2605"/>
                  <a:pt x="553" y="2504"/>
                </a:cubicBezTo>
                <a:cubicBezTo>
                  <a:pt x="575" y="2374"/>
                  <a:pt x="552" y="2453"/>
                  <a:pt x="659" y="2281"/>
                </a:cubicBezTo>
                <a:cubicBezTo>
                  <a:pt x="693" y="2225"/>
                  <a:pt x="681" y="2148"/>
                  <a:pt x="717" y="2093"/>
                </a:cubicBezTo>
                <a:cubicBezTo>
                  <a:pt x="791" y="1981"/>
                  <a:pt x="848" y="1879"/>
                  <a:pt x="894" y="1752"/>
                </a:cubicBezTo>
                <a:cubicBezTo>
                  <a:pt x="922" y="1675"/>
                  <a:pt x="940" y="1590"/>
                  <a:pt x="976" y="1517"/>
                </a:cubicBezTo>
                <a:cubicBezTo>
                  <a:pt x="1006" y="1457"/>
                  <a:pt x="1073" y="1396"/>
                  <a:pt x="1117" y="1352"/>
                </a:cubicBezTo>
                <a:cubicBezTo>
                  <a:pt x="1143" y="1276"/>
                  <a:pt x="1167" y="1243"/>
                  <a:pt x="1223" y="1187"/>
                </a:cubicBezTo>
                <a:cubicBezTo>
                  <a:pt x="1251" y="1102"/>
                  <a:pt x="1302" y="1033"/>
                  <a:pt x="1340" y="952"/>
                </a:cubicBezTo>
                <a:cubicBezTo>
                  <a:pt x="1365" y="898"/>
                  <a:pt x="1387" y="843"/>
                  <a:pt x="1411" y="788"/>
                </a:cubicBezTo>
                <a:cubicBezTo>
                  <a:pt x="1431" y="741"/>
                  <a:pt x="1474" y="709"/>
                  <a:pt x="1505" y="670"/>
                </a:cubicBezTo>
                <a:cubicBezTo>
                  <a:pt x="1542" y="624"/>
                  <a:pt x="1576" y="576"/>
                  <a:pt x="1611" y="529"/>
                </a:cubicBezTo>
                <a:cubicBezTo>
                  <a:pt x="1644" y="485"/>
                  <a:pt x="1675" y="446"/>
                  <a:pt x="1705" y="400"/>
                </a:cubicBezTo>
                <a:cubicBezTo>
                  <a:pt x="1723" y="372"/>
                  <a:pt x="1764" y="318"/>
                  <a:pt x="1764" y="318"/>
                </a:cubicBezTo>
                <a:cubicBezTo>
                  <a:pt x="1778" y="276"/>
                  <a:pt x="1814" y="166"/>
                  <a:pt x="1834" y="129"/>
                </a:cubicBezTo>
                <a:cubicBezTo>
                  <a:pt x="1859" y="84"/>
                  <a:pt x="1909" y="72"/>
                  <a:pt x="1952" y="59"/>
                </a:cubicBezTo>
                <a:cubicBezTo>
                  <a:pt x="2007" y="42"/>
                  <a:pt x="2054" y="25"/>
                  <a:pt x="2105" y="0"/>
                </a:cubicBezTo>
                <a:cubicBezTo>
                  <a:pt x="2153" y="12"/>
                  <a:pt x="2188" y="29"/>
                  <a:pt x="2234" y="47"/>
                </a:cubicBezTo>
                <a:cubicBezTo>
                  <a:pt x="2257" y="56"/>
                  <a:pt x="2304" y="71"/>
                  <a:pt x="2304" y="71"/>
                </a:cubicBezTo>
                <a:cubicBezTo>
                  <a:pt x="2347" y="133"/>
                  <a:pt x="2318" y="96"/>
                  <a:pt x="2398" y="176"/>
                </a:cubicBezTo>
                <a:cubicBezTo>
                  <a:pt x="2456" y="234"/>
                  <a:pt x="2465" y="298"/>
                  <a:pt x="2504" y="365"/>
                </a:cubicBezTo>
                <a:cubicBezTo>
                  <a:pt x="2512" y="379"/>
                  <a:pt x="2528" y="387"/>
                  <a:pt x="2539" y="400"/>
                </a:cubicBezTo>
                <a:cubicBezTo>
                  <a:pt x="2578" y="446"/>
                  <a:pt x="2551" y="426"/>
                  <a:pt x="2586" y="482"/>
                </a:cubicBezTo>
                <a:cubicBezTo>
                  <a:pt x="2604" y="510"/>
                  <a:pt x="2626" y="536"/>
                  <a:pt x="2645" y="564"/>
                </a:cubicBezTo>
                <a:cubicBezTo>
                  <a:pt x="2661" y="588"/>
                  <a:pt x="2683" y="608"/>
                  <a:pt x="2692" y="635"/>
                </a:cubicBezTo>
                <a:cubicBezTo>
                  <a:pt x="2700" y="658"/>
                  <a:pt x="2704" y="684"/>
                  <a:pt x="2716" y="705"/>
                </a:cubicBezTo>
                <a:cubicBezTo>
                  <a:pt x="2735" y="739"/>
                  <a:pt x="2786" y="800"/>
                  <a:pt x="2786" y="800"/>
                </a:cubicBezTo>
                <a:cubicBezTo>
                  <a:pt x="2802" y="895"/>
                  <a:pt x="2845" y="991"/>
                  <a:pt x="2904" y="1070"/>
                </a:cubicBezTo>
                <a:cubicBezTo>
                  <a:pt x="2937" y="1189"/>
                  <a:pt x="2981" y="1324"/>
                  <a:pt x="3057" y="1423"/>
                </a:cubicBezTo>
                <a:cubicBezTo>
                  <a:pt x="3070" y="1477"/>
                  <a:pt x="3069" y="1536"/>
                  <a:pt x="3092" y="1587"/>
                </a:cubicBezTo>
                <a:cubicBezTo>
                  <a:pt x="3099" y="1602"/>
                  <a:pt x="3116" y="1609"/>
                  <a:pt x="3127" y="1622"/>
                </a:cubicBezTo>
                <a:cubicBezTo>
                  <a:pt x="3169" y="1672"/>
                  <a:pt x="3225" y="1718"/>
                  <a:pt x="3257" y="1775"/>
                </a:cubicBezTo>
                <a:cubicBezTo>
                  <a:pt x="3327" y="1899"/>
                  <a:pt x="3364" y="2035"/>
                  <a:pt x="3421" y="2163"/>
                </a:cubicBezTo>
                <a:cubicBezTo>
                  <a:pt x="3450" y="2227"/>
                  <a:pt x="3463" y="2286"/>
                  <a:pt x="3527" y="2328"/>
                </a:cubicBezTo>
                <a:cubicBezTo>
                  <a:pt x="3586" y="2367"/>
                  <a:pt x="3628" y="2377"/>
                  <a:pt x="3691" y="2398"/>
                </a:cubicBezTo>
                <a:cubicBezTo>
                  <a:pt x="3796" y="2503"/>
                  <a:pt x="3672" y="2393"/>
                  <a:pt x="3809" y="2469"/>
                </a:cubicBezTo>
                <a:cubicBezTo>
                  <a:pt x="3855" y="2495"/>
                  <a:pt x="3887" y="2541"/>
                  <a:pt x="3927" y="2575"/>
                </a:cubicBezTo>
                <a:cubicBezTo>
                  <a:pt x="3988" y="2681"/>
                  <a:pt x="3978" y="2691"/>
                  <a:pt x="4091" y="2739"/>
                </a:cubicBezTo>
                <a:cubicBezTo>
                  <a:pt x="4135" y="2868"/>
                  <a:pt x="4081" y="2764"/>
                  <a:pt x="4209" y="2857"/>
                </a:cubicBezTo>
                <a:cubicBezTo>
                  <a:pt x="4225" y="2869"/>
                  <a:pt x="4231" y="2890"/>
                  <a:pt x="4244" y="2904"/>
                </a:cubicBezTo>
                <a:cubicBezTo>
                  <a:pt x="4357" y="3028"/>
                  <a:pt x="4467" y="3162"/>
                  <a:pt x="4585" y="3280"/>
                </a:cubicBezTo>
              </a:path>
            </a:pathLst>
          </a:custGeom>
          <a:noFill/>
          <a:ln w="38100">
            <a:solidFill>
              <a:srgbClr val="090A15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66564" name="Freeform 1028"/>
          <p:cNvSpPr>
            <a:spLocks/>
          </p:cNvSpPr>
          <p:nvPr/>
        </p:nvSpPr>
        <p:spPr bwMode="auto">
          <a:xfrm>
            <a:off x="447675" y="2743200"/>
            <a:ext cx="8193088" cy="279400"/>
          </a:xfrm>
          <a:custGeom>
            <a:avLst/>
            <a:gdLst>
              <a:gd name="T0" fmla="*/ 0 w 5161"/>
              <a:gd name="T1" fmla="*/ 129 h 176"/>
              <a:gd name="T2" fmla="*/ 259 w 5161"/>
              <a:gd name="T3" fmla="*/ 59 h 176"/>
              <a:gd name="T4" fmla="*/ 294 w 5161"/>
              <a:gd name="T5" fmla="*/ 24 h 176"/>
              <a:gd name="T6" fmla="*/ 365 w 5161"/>
              <a:gd name="T7" fmla="*/ 0 h 176"/>
              <a:gd name="T8" fmla="*/ 400 w 5161"/>
              <a:gd name="T9" fmla="*/ 12 h 176"/>
              <a:gd name="T10" fmla="*/ 435 w 5161"/>
              <a:gd name="T11" fmla="*/ 35 h 176"/>
              <a:gd name="T12" fmla="*/ 541 w 5161"/>
              <a:gd name="T13" fmla="*/ 82 h 176"/>
              <a:gd name="T14" fmla="*/ 647 w 5161"/>
              <a:gd name="T15" fmla="*/ 141 h 176"/>
              <a:gd name="T16" fmla="*/ 835 w 5161"/>
              <a:gd name="T17" fmla="*/ 82 h 176"/>
              <a:gd name="T18" fmla="*/ 964 w 5161"/>
              <a:gd name="T19" fmla="*/ 35 h 176"/>
              <a:gd name="T20" fmla="*/ 1070 w 5161"/>
              <a:gd name="T21" fmla="*/ 47 h 176"/>
              <a:gd name="T22" fmla="*/ 1211 w 5161"/>
              <a:gd name="T23" fmla="*/ 141 h 176"/>
              <a:gd name="T24" fmla="*/ 1293 w 5161"/>
              <a:gd name="T25" fmla="*/ 165 h 176"/>
              <a:gd name="T26" fmla="*/ 1387 w 5161"/>
              <a:gd name="T27" fmla="*/ 141 h 176"/>
              <a:gd name="T28" fmla="*/ 1505 w 5161"/>
              <a:gd name="T29" fmla="*/ 82 h 176"/>
              <a:gd name="T30" fmla="*/ 1658 w 5161"/>
              <a:gd name="T31" fmla="*/ 0 h 176"/>
              <a:gd name="T32" fmla="*/ 1963 w 5161"/>
              <a:gd name="T33" fmla="*/ 47 h 176"/>
              <a:gd name="T34" fmla="*/ 2069 w 5161"/>
              <a:gd name="T35" fmla="*/ 106 h 176"/>
              <a:gd name="T36" fmla="*/ 2245 w 5161"/>
              <a:gd name="T37" fmla="*/ 153 h 176"/>
              <a:gd name="T38" fmla="*/ 2316 w 5161"/>
              <a:gd name="T39" fmla="*/ 129 h 176"/>
              <a:gd name="T40" fmla="*/ 2351 w 5161"/>
              <a:gd name="T41" fmla="*/ 118 h 176"/>
              <a:gd name="T42" fmla="*/ 2551 w 5161"/>
              <a:gd name="T43" fmla="*/ 35 h 176"/>
              <a:gd name="T44" fmla="*/ 2657 w 5161"/>
              <a:gd name="T45" fmla="*/ 59 h 176"/>
              <a:gd name="T46" fmla="*/ 2810 w 5161"/>
              <a:gd name="T47" fmla="*/ 118 h 176"/>
              <a:gd name="T48" fmla="*/ 2974 w 5161"/>
              <a:gd name="T49" fmla="*/ 141 h 176"/>
              <a:gd name="T50" fmla="*/ 3292 w 5161"/>
              <a:gd name="T51" fmla="*/ 59 h 176"/>
              <a:gd name="T52" fmla="*/ 3527 w 5161"/>
              <a:gd name="T53" fmla="*/ 47 h 176"/>
              <a:gd name="T54" fmla="*/ 3597 w 5161"/>
              <a:gd name="T55" fmla="*/ 71 h 176"/>
              <a:gd name="T56" fmla="*/ 3632 w 5161"/>
              <a:gd name="T57" fmla="*/ 82 h 176"/>
              <a:gd name="T58" fmla="*/ 3844 w 5161"/>
              <a:gd name="T59" fmla="*/ 141 h 176"/>
              <a:gd name="T60" fmla="*/ 4114 w 5161"/>
              <a:gd name="T61" fmla="*/ 94 h 176"/>
              <a:gd name="T62" fmla="*/ 4302 w 5161"/>
              <a:gd name="T63" fmla="*/ 24 h 176"/>
              <a:gd name="T64" fmla="*/ 4408 w 5161"/>
              <a:gd name="T65" fmla="*/ 35 h 176"/>
              <a:gd name="T66" fmla="*/ 4514 w 5161"/>
              <a:gd name="T67" fmla="*/ 82 h 176"/>
              <a:gd name="T68" fmla="*/ 4585 w 5161"/>
              <a:gd name="T69" fmla="*/ 106 h 176"/>
              <a:gd name="T70" fmla="*/ 4761 w 5161"/>
              <a:gd name="T71" fmla="*/ 176 h 176"/>
              <a:gd name="T72" fmla="*/ 5031 w 5161"/>
              <a:gd name="T73" fmla="*/ 106 h 176"/>
              <a:gd name="T74" fmla="*/ 5161 w 5161"/>
              <a:gd name="T75" fmla="*/ 59 h 17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w 5161"/>
              <a:gd name="T115" fmla="*/ 0 h 176"/>
              <a:gd name="T116" fmla="*/ 5161 w 5161"/>
              <a:gd name="T117" fmla="*/ 176 h 176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T114" t="T115" r="T116" b="T117"/>
            <a:pathLst>
              <a:path w="5161" h="176">
                <a:moveTo>
                  <a:pt x="0" y="129"/>
                </a:moveTo>
                <a:cubicBezTo>
                  <a:pt x="117" y="169"/>
                  <a:pt x="180" y="124"/>
                  <a:pt x="259" y="59"/>
                </a:cubicBezTo>
                <a:cubicBezTo>
                  <a:pt x="272" y="49"/>
                  <a:pt x="280" y="32"/>
                  <a:pt x="294" y="24"/>
                </a:cubicBezTo>
                <a:cubicBezTo>
                  <a:pt x="316" y="12"/>
                  <a:pt x="365" y="0"/>
                  <a:pt x="365" y="0"/>
                </a:cubicBezTo>
                <a:cubicBezTo>
                  <a:pt x="377" y="4"/>
                  <a:pt x="389" y="6"/>
                  <a:pt x="400" y="12"/>
                </a:cubicBezTo>
                <a:cubicBezTo>
                  <a:pt x="412" y="18"/>
                  <a:pt x="422" y="29"/>
                  <a:pt x="435" y="35"/>
                </a:cubicBezTo>
                <a:cubicBezTo>
                  <a:pt x="561" y="91"/>
                  <a:pt x="462" y="30"/>
                  <a:pt x="541" y="82"/>
                </a:cubicBezTo>
                <a:cubicBezTo>
                  <a:pt x="575" y="135"/>
                  <a:pt x="591" y="122"/>
                  <a:pt x="647" y="141"/>
                </a:cubicBezTo>
                <a:cubicBezTo>
                  <a:pt x="718" y="131"/>
                  <a:pt x="776" y="122"/>
                  <a:pt x="835" y="82"/>
                </a:cubicBezTo>
                <a:cubicBezTo>
                  <a:pt x="877" y="19"/>
                  <a:pt x="887" y="25"/>
                  <a:pt x="964" y="35"/>
                </a:cubicBezTo>
                <a:cubicBezTo>
                  <a:pt x="999" y="40"/>
                  <a:pt x="1035" y="43"/>
                  <a:pt x="1070" y="47"/>
                </a:cubicBezTo>
                <a:cubicBezTo>
                  <a:pt x="1128" y="67"/>
                  <a:pt x="1150" y="120"/>
                  <a:pt x="1211" y="141"/>
                </a:cubicBezTo>
                <a:cubicBezTo>
                  <a:pt x="1261" y="158"/>
                  <a:pt x="1234" y="150"/>
                  <a:pt x="1293" y="165"/>
                </a:cubicBezTo>
                <a:cubicBezTo>
                  <a:pt x="1324" y="157"/>
                  <a:pt x="1357" y="154"/>
                  <a:pt x="1387" y="141"/>
                </a:cubicBezTo>
                <a:cubicBezTo>
                  <a:pt x="1583" y="57"/>
                  <a:pt x="1367" y="117"/>
                  <a:pt x="1505" y="82"/>
                </a:cubicBezTo>
                <a:cubicBezTo>
                  <a:pt x="1553" y="51"/>
                  <a:pt x="1604" y="18"/>
                  <a:pt x="1658" y="0"/>
                </a:cubicBezTo>
                <a:cubicBezTo>
                  <a:pt x="1756" y="34"/>
                  <a:pt x="1863" y="21"/>
                  <a:pt x="1963" y="47"/>
                </a:cubicBezTo>
                <a:cubicBezTo>
                  <a:pt x="2012" y="59"/>
                  <a:pt x="2018" y="72"/>
                  <a:pt x="2069" y="106"/>
                </a:cubicBezTo>
                <a:cubicBezTo>
                  <a:pt x="2113" y="135"/>
                  <a:pt x="2197" y="145"/>
                  <a:pt x="2245" y="153"/>
                </a:cubicBezTo>
                <a:cubicBezTo>
                  <a:pt x="2269" y="145"/>
                  <a:pt x="2292" y="137"/>
                  <a:pt x="2316" y="129"/>
                </a:cubicBezTo>
                <a:cubicBezTo>
                  <a:pt x="2328" y="125"/>
                  <a:pt x="2351" y="118"/>
                  <a:pt x="2351" y="118"/>
                </a:cubicBezTo>
                <a:cubicBezTo>
                  <a:pt x="2420" y="73"/>
                  <a:pt x="2471" y="51"/>
                  <a:pt x="2551" y="35"/>
                </a:cubicBezTo>
                <a:cubicBezTo>
                  <a:pt x="2598" y="43"/>
                  <a:pt x="2618" y="42"/>
                  <a:pt x="2657" y="59"/>
                </a:cubicBezTo>
                <a:cubicBezTo>
                  <a:pt x="2706" y="80"/>
                  <a:pt x="2757" y="111"/>
                  <a:pt x="2810" y="118"/>
                </a:cubicBezTo>
                <a:cubicBezTo>
                  <a:pt x="2865" y="126"/>
                  <a:pt x="2974" y="141"/>
                  <a:pt x="2974" y="141"/>
                </a:cubicBezTo>
                <a:cubicBezTo>
                  <a:pt x="3085" y="125"/>
                  <a:pt x="3180" y="78"/>
                  <a:pt x="3292" y="59"/>
                </a:cubicBezTo>
                <a:cubicBezTo>
                  <a:pt x="3384" y="27"/>
                  <a:pt x="3410" y="38"/>
                  <a:pt x="3527" y="47"/>
                </a:cubicBezTo>
                <a:cubicBezTo>
                  <a:pt x="3550" y="55"/>
                  <a:pt x="3574" y="63"/>
                  <a:pt x="3597" y="71"/>
                </a:cubicBezTo>
                <a:cubicBezTo>
                  <a:pt x="3609" y="75"/>
                  <a:pt x="3632" y="82"/>
                  <a:pt x="3632" y="82"/>
                </a:cubicBezTo>
                <a:cubicBezTo>
                  <a:pt x="3703" y="129"/>
                  <a:pt x="3760" y="131"/>
                  <a:pt x="3844" y="141"/>
                </a:cubicBezTo>
                <a:cubicBezTo>
                  <a:pt x="3935" y="131"/>
                  <a:pt x="4025" y="117"/>
                  <a:pt x="4114" y="94"/>
                </a:cubicBezTo>
                <a:cubicBezTo>
                  <a:pt x="4171" y="57"/>
                  <a:pt x="4236" y="39"/>
                  <a:pt x="4302" y="24"/>
                </a:cubicBezTo>
                <a:cubicBezTo>
                  <a:pt x="4337" y="28"/>
                  <a:pt x="4373" y="28"/>
                  <a:pt x="4408" y="35"/>
                </a:cubicBezTo>
                <a:cubicBezTo>
                  <a:pt x="4531" y="59"/>
                  <a:pt x="4436" y="48"/>
                  <a:pt x="4514" y="82"/>
                </a:cubicBezTo>
                <a:cubicBezTo>
                  <a:pt x="4537" y="92"/>
                  <a:pt x="4563" y="95"/>
                  <a:pt x="4585" y="106"/>
                </a:cubicBezTo>
                <a:cubicBezTo>
                  <a:pt x="4655" y="141"/>
                  <a:pt x="4689" y="159"/>
                  <a:pt x="4761" y="176"/>
                </a:cubicBezTo>
                <a:cubicBezTo>
                  <a:pt x="4845" y="156"/>
                  <a:pt x="4953" y="146"/>
                  <a:pt x="5031" y="106"/>
                </a:cubicBezTo>
                <a:cubicBezTo>
                  <a:pt x="5068" y="87"/>
                  <a:pt x="5118" y="59"/>
                  <a:pt x="5161" y="59"/>
                </a:cubicBezTo>
              </a:path>
            </a:pathLst>
          </a:custGeom>
          <a:noFill/>
          <a:ln w="76200">
            <a:solidFill>
              <a:schemeClr val="bg2">
                <a:lumMod val="20000"/>
                <a:lumOff val="8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66565" name="Text Box 1029"/>
          <p:cNvSpPr txBox="1">
            <a:spLocks noChangeArrowheads="1"/>
          </p:cNvSpPr>
          <p:nvPr/>
        </p:nvSpPr>
        <p:spPr bwMode="auto">
          <a:xfrm>
            <a:off x="3962400" y="2209800"/>
            <a:ext cx="15240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sz="2800" i="1" dirty="0">
                <a:solidFill>
                  <a:srgbClr val="FFFF00"/>
                </a:solidFill>
                <a:latin typeface="Tahoma" pitchFamily="34" charset="0"/>
              </a:rPr>
              <a:t>Event</a:t>
            </a:r>
          </a:p>
        </p:txBody>
      </p:sp>
      <p:sp>
        <p:nvSpPr>
          <p:cNvPr id="66566" name="Text Box 1030"/>
          <p:cNvSpPr txBox="1">
            <a:spLocks noChangeArrowheads="1"/>
          </p:cNvSpPr>
          <p:nvPr/>
        </p:nvSpPr>
        <p:spPr bwMode="auto">
          <a:xfrm>
            <a:off x="3505200" y="3214688"/>
            <a:ext cx="2209800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sz="2800">
                <a:latin typeface="Tahoma" pitchFamily="34" charset="0"/>
              </a:rPr>
              <a:t>Patterns</a:t>
            </a:r>
          </a:p>
        </p:txBody>
      </p:sp>
      <p:sp>
        <p:nvSpPr>
          <p:cNvPr id="66567" name="Text Box 1031"/>
          <p:cNvSpPr txBox="1">
            <a:spLocks noChangeArrowheads="1"/>
          </p:cNvSpPr>
          <p:nvPr/>
        </p:nvSpPr>
        <p:spPr bwMode="auto">
          <a:xfrm>
            <a:off x="3124200" y="5334000"/>
            <a:ext cx="29718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sz="2800">
                <a:latin typeface="Tahoma" pitchFamily="34" charset="0"/>
              </a:rPr>
              <a:t>Mental Models</a:t>
            </a:r>
          </a:p>
        </p:txBody>
      </p:sp>
      <p:sp>
        <p:nvSpPr>
          <p:cNvPr id="66568" name="Text Box 1032"/>
          <p:cNvSpPr txBox="1">
            <a:spLocks noChangeArrowheads="1"/>
          </p:cNvSpPr>
          <p:nvPr/>
        </p:nvSpPr>
        <p:spPr bwMode="auto">
          <a:xfrm>
            <a:off x="2667000" y="4191000"/>
            <a:ext cx="40386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sz="2800">
                <a:latin typeface="Tahoma" pitchFamily="34" charset="0"/>
              </a:rPr>
              <a:t>Structures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76200" y="274638"/>
            <a:ext cx="8991600" cy="868362"/>
          </a:xfrm>
        </p:spPr>
        <p:txBody>
          <a:bodyPr/>
          <a:lstStyle/>
          <a:p>
            <a:pPr algn="ctr"/>
            <a:r>
              <a:rPr lang="en-US" dirty="0"/>
              <a:t>Implementation Dip - </a:t>
            </a:r>
            <a:r>
              <a:rPr lang="en-US" dirty="0" err="1"/>
              <a:t>Fullan</a:t>
            </a:r>
            <a:endParaRPr lang="en-US" dirty="0"/>
          </a:p>
        </p:txBody>
      </p:sp>
      <p:cxnSp>
        <p:nvCxnSpPr>
          <p:cNvPr id="11269" name="AutoShape 5"/>
          <p:cNvCxnSpPr>
            <a:cxnSpLocks noChangeShapeType="1"/>
          </p:cNvCxnSpPr>
          <p:nvPr/>
        </p:nvCxnSpPr>
        <p:spPr bwMode="auto">
          <a:xfrm flipV="1">
            <a:off x="914400" y="3276600"/>
            <a:ext cx="1066800" cy="6096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1270" name="AutoShape 6"/>
          <p:cNvCxnSpPr>
            <a:cxnSpLocks noChangeShapeType="1"/>
          </p:cNvCxnSpPr>
          <p:nvPr/>
        </p:nvCxnSpPr>
        <p:spPr bwMode="auto">
          <a:xfrm>
            <a:off x="1981200" y="3276600"/>
            <a:ext cx="914400" cy="19812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1271" name="AutoShape 7"/>
          <p:cNvCxnSpPr>
            <a:cxnSpLocks noChangeShapeType="1"/>
          </p:cNvCxnSpPr>
          <p:nvPr/>
        </p:nvCxnSpPr>
        <p:spPr bwMode="auto">
          <a:xfrm flipV="1">
            <a:off x="2971800" y="2209800"/>
            <a:ext cx="3733800" cy="31242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1272" name="Oval 8"/>
          <p:cNvSpPr>
            <a:spLocks noChangeArrowheads="1"/>
          </p:cNvSpPr>
          <p:nvPr/>
        </p:nvSpPr>
        <p:spPr bwMode="auto">
          <a:xfrm>
            <a:off x="2667000" y="5029200"/>
            <a:ext cx="762000" cy="6096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/>
              <a:t>Implementation Dip</a:t>
            </a:r>
          </a:p>
        </p:txBody>
      </p:sp>
      <p:sp>
        <p:nvSpPr>
          <p:cNvPr id="11273" name="Text Box 9"/>
          <p:cNvSpPr txBox="1">
            <a:spLocks noChangeArrowheads="1"/>
          </p:cNvSpPr>
          <p:nvPr/>
        </p:nvSpPr>
        <p:spPr bwMode="auto">
          <a:xfrm>
            <a:off x="0" y="4038600"/>
            <a:ext cx="1600200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/>
              <a:t>Start Initiative</a:t>
            </a:r>
          </a:p>
        </p:txBody>
      </p:sp>
      <p:sp>
        <p:nvSpPr>
          <p:cNvPr id="11274" name="Text Box 10"/>
          <p:cNvSpPr txBox="1">
            <a:spLocks noChangeArrowheads="1"/>
          </p:cNvSpPr>
          <p:nvPr/>
        </p:nvSpPr>
        <p:spPr bwMode="auto">
          <a:xfrm>
            <a:off x="6705600" y="1676400"/>
            <a:ext cx="1828800" cy="923330"/>
          </a:xfrm>
          <a:prstGeom prst="rect">
            <a:avLst/>
          </a:prstGeom>
          <a:noFill/>
          <a:ln w="5715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dirty="0"/>
              <a:t>Expected results over time</a:t>
            </a:r>
          </a:p>
        </p:txBody>
      </p:sp>
      <p:sp>
        <p:nvSpPr>
          <p:cNvPr id="11275" name="Line 11"/>
          <p:cNvSpPr>
            <a:spLocks noChangeShapeType="1"/>
          </p:cNvSpPr>
          <p:nvPr/>
        </p:nvSpPr>
        <p:spPr bwMode="auto">
          <a:xfrm flipH="1">
            <a:off x="1676400" y="3429000"/>
            <a:ext cx="762000" cy="3048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276" name="Line 12"/>
          <p:cNvSpPr>
            <a:spLocks noChangeShapeType="1"/>
          </p:cNvSpPr>
          <p:nvPr/>
        </p:nvSpPr>
        <p:spPr bwMode="auto">
          <a:xfrm flipH="1">
            <a:off x="2209800" y="4572000"/>
            <a:ext cx="762000" cy="3048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277" name="Text Box 13"/>
          <p:cNvSpPr txBox="1">
            <a:spLocks noChangeArrowheads="1"/>
          </p:cNvSpPr>
          <p:nvPr/>
        </p:nvSpPr>
        <p:spPr bwMode="auto">
          <a:xfrm>
            <a:off x="1295400" y="3962400"/>
            <a:ext cx="350520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dirty="0"/>
              <a:t>Point of abandonment</a:t>
            </a:r>
          </a:p>
        </p:txBody>
      </p:sp>
      <p:cxnSp>
        <p:nvCxnSpPr>
          <p:cNvPr id="3" name="Straight Connector 2"/>
          <p:cNvCxnSpPr/>
          <p:nvPr/>
        </p:nvCxnSpPr>
        <p:spPr>
          <a:xfrm>
            <a:off x="0" y="4267200"/>
            <a:ext cx="85344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7391400" y="4191000"/>
            <a:ext cx="838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Time </a:t>
            </a:r>
            <a:endParaRPr lang="en-US" dirty="0"/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8077200" y="4419600"/>
            <a:ext cx="4572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 1"/>
          <p:cNvSpPr/>
          <p:nvPr/>
        </p:nvSpPr>
        <p:spPr>
          <a:xfrm>
            <a:off x="647700" y="3352800"/>
            <a:ext cx="266700" cy="762000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Cloud Callout 3"/>
          <p:cNvSpPr/>
          <p:nvPr/>
        </p:nvSpPr>
        <p:spPr>
          <a:xfrm>
            <a:off x="2438400" y="1295400"/>
            <a:ext cx="2362200" cy="1676400"/>
          </a:xfrm>
          <a:prstGeom prst="cloudCallout">
            <a:avLst>
              <a:gd name="adj1" fmla="val -47939"/>
              <a:gd name="adj2" fmla="val 125703"/>
            </a:avLst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b="1" u="sng" dirty="0" smtClean="0"/>
              <a:t>Intervention</a:t>
            </a:r>
            <a:endParaRPr lang="en-US" sz="2000" b="1" u="sng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305800" cy="6397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Actions/Events:  Positive or Negative?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458200" cy="5410200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Another important </a:t>
            </a:r>
            <a:r>
              <a:rPr lang="en-US" i="1" dirty="0">
                <a:solidFill>
                  <a:srgbClr val="FFFF00"/>
                </a:solidFill>
              </a:rPr>
              <a:t>element—whether it is an action or an event—is that an </a:t>
            </a:r>
            <a:r>
              <a:rPr lang="en-US" i="1" dirty="0" smtClean="0">
                <a:solidFill>
                  <a:srgbClr val="FFFF00"/>
                </a:solidFill>
              </a:rPr>
              <a:t>intervention’s influence </a:t>
            </a:r>
            <a:r>
              <a:rPr lang="en-US" i="1" dirty="0">
                <a:solidFill>
                  <a:srgbClr val="FFFF00"/>
                </a:solidFill>
              </a:rPr>
              <a:t>may be positive or negative. </a:t>
            </a:r>
            <a:endParaRPr lang="en-US" i="1" dirty="0" smtClean="0">
              <a:solidFill>
                <a:srgbClr val="FFFF00"/>
              </a:solidFill>
            </a:endParaRPr>
          </a:p>
          <a:p>
            <a:r>
              <a:rPr lang="en-US" dirty="0" smtClean="0"/>
              <a:t>In </a:t>
            </a:r>
            <a:r>
              <a:rPr lang="en-US" dirty="0"/>
              <a:t>the preceding examples of actions, the </a:t>
            </a:r>
            <a:r>
              <a:rPr lang="en-US" dirty="0" smtClean="0"/>
              <a:t>influence was </a:t>
            </a:r>
            <a:r>
              <a:rPr lang="en-US" dirty="0"/>
              <a:t>intended to be positive, but the examples of events all suggest </a:t>
            </a:r>
            <a:r>
              <a:rPr lang="en-US" dirty="0" smtClean="0"/>
              <a:t>negative consequences</a:t>
            </a:r>
            <a:r>
              <a:rPr lang="en-US" dirty="0"/>
              <a:t>. </a:t>
            </a:r>
            <a:r>
              <a:rPr lang="en-US" i="1" dirty="0">
                <a:solidFill>
                  <a:srgbClr val="FFFF00"/>
                </a:solidFill>
              </a:rPr>
              <a:t>This does not mean that all actions are positive or that all events are negative.</a:t>
            </a:r>
          </a:p>
          <a:p>
            <a:r>
              <a:rPr lang="en-US" dirty="0"/>
              <a:t>A refusal to approve funding for a how-to workshop (action) can be negative, whereas a </a:t>
            </a:r>
            <a:r>
              <a:rPr lang="en-US" dirty="0" smtClean="0"/>
              <a:t>flat tire </a:t>
            </a:r>
            <a:r>
              <a:rPr lang="en-US" dirty="0"/>
              <a:t>that forces teachers to carpool (event) and thereby have the opportunity to share </a:t>
            </a:r>
            <a:r>
              <a:rPr lang="en-US" dirty="0" smtClean="0"/>
              <a:t>success stories </a:t>
            </a:r>
            <a:r>
              <a:rPr lang="en-US" dirty="0"/>
              <a:t>could be positive.</a:t>
            </a:r>
          </a:p>
        </p:txBody>
      </p:sp>
    </p:spTree>
    <p:extLst>
      <p:ext uri="{BB962C8B-B14F-4D97-AF65-F5344CB8AC3E}">
        <p14:creationId xmlns:p14="http://schemas.microsoft.com/office/powerpoint/2010/main" xmlns="" val="98524040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132</TotalTime>
  <Words>1983</Words>
  <Application>Microsoft Office PowerPoint</Application>
  <PresentationFormat>On-screen Show (4:3)</PresentationFormat>
  <Paragraphs>140</Paragraphs>
  <Slides>26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27" baseType="lpstr">
      <vt:lpstr>Office Theme</vt:lpstr>
      <vt:lpstr>Slide 1</vt:lpstr>
      <vt:lpstr>DESCRIBING WHAT CHANGE FACILITATORS DO Interventions</vt:lpstr>
      <vt:lpstr>Slide 3</vt:lpstr>
      <vt:lpstr>INTERVENTION DEFINITION</vt:lpstr>
      <vt:lpstr>Actions</vt:lpstr>
      <vt:lpstr>Event</vt:lpstr>
      <vt:lpstr>As with all events, just deal with it.  No need to form a committee!</vt:lpstr>
      <vt:lpstr>Implementation Dip - Fullan</vt:lpstr>
      <vt:lpstr>Actions/Events:  Positive or Negative?</vt:lpstr>
      <vt:lpstr>Always anticipate unintended consequences – in advance! </vt:lpstr>
      <vt:lpstr>In the midst of a Crisis is generally the worst time to plan &amp; communicate contingencies</vt:lpstr>
      <vt:lpstr>INTERVENTION DELIVERY</vt:lpstr>
      <vt:lpstr>Sources of Intervention </vt:lpstr>
      <vt:lpstr>Six Functions of Intervention</vt:lpstr>
      <vt:lpstr>Function I: Developing, Articulating, and Communicating a Shared Vision of the Intended Change</vt:lpstr>
      <vt:lpstr>Function I: Developing, Articulating, and Communicating a Shared Vision of the Intended Change</vt:lpstr>
      <vt:lpstr>Function II: Planning and Providing Resources</vt:lpstr>
      <vt:lpstr>Function II: Planning and Providing Resources</vt:lpstr>
      <vt:lpstr>Function III: Investing in Professional Learning</vt:lpstr>
      <vt:lpstr>Function III: Investing in Professional Learning</vt:lpstr>
      <vt:lpstr>Function IV: Checking on Progress</vt:lpstr>
      <vt:lpstr>Function IV: Checking on Progress</vt:lpstr>
      <vt:lpstr>Function V: Providing Continuous Assistance</vt:lpstr>
      <vt:lpstr>Function V: Providing Continuous Assistance</vt:lpstr>
      <vt:lpstr>Function VI: Creating a Context Supportive of Change</vt:lpstr>
      <vt:lpstr>Slide 26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DESCRIBING WHAT CHANGE FACILITATORS DO Interventions</dc:title>
  <dc:creator>Dr. Rich Hawkins</dc:creator>
  <cp:lastModifiedBy>CSH</cp:lastModifiedBy>
  <cp:revision>34</cp:revision>
  <dcterms:created xsi:type="dcterms:W3CDTF">2011-03-07T20:23:15Z</dcterms:created>
  <dcterms:modified xsi:type="dcterms:W3CDTF">2014-01-12T23:24:38Z</dcterms:modified>
</cp:coreProperties>
</file>